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5.xml.rels" ContentType="application/vnd.openxmlformats-package.relationships+xml"/>
  <Override PartName="/ppt/notesSlides/notesSlide15.xml" ContentType="application/vnd.openxmlformats-officedocument.presentationml.notesSlide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26.xml" ContentType="application/vnd.openxmlformats-officedocument.presentationml.slide+xml"/>
  <Override PartName="/ppt/slides/slide51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50.xml" ContentType="application/vnd.openxmlformats-officedocument.presentationml.slide+xml"/>
  <Override PartName="/ppt/slides/slide2.xml" ContentType="application/vnd.openxmlformats-officedocument.presentationml.slide+xml"/>
  <Override PartName="/ppt/slides/slide24.xml" ContentType="application/vnd.openxmlformats-officedocument.presentationml.slide+xml"/>
  <Override PartName="/ppt/slides/slide19.xml" ContentType="application/vnd.openxmlformats-officedocument.presentationml.slide+xml"/>
  <Override PartName="/ppt/slides/slide1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_rels/slide49.xml.rels" ContentType="application/vnd.openxmlformats-package.relationships+xml"/>
  <Override PartName="/ppt/slides/_rels/slide48.xml.rels" ContentType="application/vnd.openxmlformats-package.relationships+xml"/>
  <Override PartName="/ppt/slides/_rels/slide47.xml.rels" ContentType="application/vnd.openxmlformats-package.relationships+xml"/>
  <Override PartName="/ppt/slides/_rels/slide21.xml.rels" ContentType="application/vnd.openxmlformats-package.relationships+xml"/>
  <Override PartName="/ppt/slides/_rels/slide32.xml.rels" ContentType="application/vnd.openxmlformats-package.relationships+xml"/>
  <Override PartName="/ppt/slides/_rels/slide20.xml.rels" ContentType="application/vnd.openxmlformats-package.relationships+xml"/>
  <Override PartName="/ppt/slides/_rels/slide31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22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50.xml.rels" ContentType="application/vnd.openxmlformats-package.relationships+xml"/>
  <Override PartName="/ppt/slides/_rels/slide5.xml.rels" ContentType="application/vnd.openxmlformats-package.relationships+xml"/>
  <Override PartName="/ppt/slides/_rels/slide27.xml.rels" ContentType="application/vnd.openxmlformats-package.relationships+xml"/>
  <Override PartName="/ppt/slides/_rels/slide19.xml.rels" ContentType="application/vnd.openxmlformats-package.relationships+xml"/>
  <Override PartName="/ppt/slides/_rels/slide12.xml.rels" ContentType="application/vnd.openxmlformats-package.relationships+xml"/>
  <Override PartName="/ppt/slides/_rels/slide4.xml.rels" ContentType="application/vnd.openxmlformats-package.relationships+xml"/>
  <Override PartName="/ppt/slides/_rels/slide18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25.xml.rels" ContentType="application/vnd.openxmlformats-package.relationships+xml"/>
  <Override PartName="/ppt/slides/_rels/slide51.xml.rels" ContentType="application/vnd.openxmlformats-package.relationships+xml"/>
  <Override PartName="/ppt/slides/_rels/slide6.xml.rels" ContentType="application/vnd.openxmlformats-package.relationships+xml"/>
  <Override PartName="/ppt/slides/_rels/slide28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23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24.xml.rels" ContentType="application/vnd.openxmlformats-package.relationships+xml"/>
  <Override PartName="/ppt/slides/_rels/slide9.xml.rels" ContentType="application/vnd.openxmlformats-package.relationships+xml"/>
  <Override PartName="/ppt/slides/_rels/slide17.xml.rels" ContentType="application/vnd.openxmlformats-package.relationships+xml"/>
  <Override PartName="/ppt/slides/_rels/slide29.xml.rels" ContentType="application/vnd.openxmlformats-package.relationships+xml"/>
  <Override PartName="/ppt/slides/_rels/slide10.xml.rels" ContentType="application/vnd.openxmlformats-package.relationships+xml"/>
  <Override PartName="/ppt/slides/_rels/slide26.xml.rels" ContentType="application/vnd.openxmlformats-package.relationships+xml"/>
  <Override PartName="/ppt/slides/_rels/slide30.xml.rels" ContentType="application/vnd.openxmlformats-package.relationships+xml"/>
  <Override PartName="/ppt/slides/_rels/slide33.xml.rels" ContentType="application/vnd.openxmlformats-package.relationships+xml"/>
  <Override PartName="/ppt/slides/_rels/slide44.xml.rels" ContentType="application/vnd.openxmlformats-package.relationships+xml"/>
  <Override PartName="/ppt/slides/_rels/slide34.xml.rels" ContentType="application/vnd.openxmlformats-package.relationships+xml"/>
  <Override PartName="/ppt/slides/_rels/slide45.xml.rels" ContentType="application/vnd.openxmlformats-package.relationships+xml"/>
  <Override PartName="/ppt/slides/_rels/slide35.xml.rels" ContentType="application/vnd.openxmlformats-package.relationships+xml"/>
  <Override PartName="/ppt/slides/_rels/slide36.xml.rels" ContentType="application/vnd.openxmlformats-package.relationships+xml"/>
  <Override PartName="/ppt/slides/_rels/slide37.xml.rels" ContentType="application/vnd.openxmlformats-package.relationships+xml"/>
  <Override PartName="/ppt/slides/_rels/slide38.xml.rels" ContentType="application/vnd.openxmlformats-package.relationships+xml"/>
  <Override PartName="/ppt/slides/_rels/slide39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  <Override PartName="/ppt/slides/_rels/slide42.xml.rels" ContentType="application/vnd.openxmlformats-package.relationships+xml"/>
  <Override PartName="/ppt/slides/_rels/slide43.xml.rels" ContentType="application/vnd.openxmlformats-package.relationships+xml"/>
  <Override PartName="/ppt/slides/_rels/slide46.xml.rels" ContentType="application/vnd.openxmlformats-package.relationships+xml"/>
  <Override PartName="/ppt/slides/slide5.xml" ContentType="application/vnd.openxmlformats-officedocument.presentationml.slide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6.xml" ContentType="application/vnd.openxmlformats-officedocument.presentationml.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29.xml" ContentType="application/vnd.openxmlformats-officedocument.presentationml.slid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_rels/presentation.xml.rels" ContentType="application/vnd.openxmlformats-package.relationships+xml"/>
  <Override PartName="/ppt/media/image8.wmf" ContentType="image/x-wmf"/>
  <Override PartName="/ppt/media/image9.wmf" ContentType="image/x-wmf"/>
  <Override PartName="/ppt/media/image7.jpeg" ContentType="image/jpeg"/>
  <Override PartName="/ppt/media/image6.png" ContentType="image/png"/>
  <Override PartName="/ppt/media/image10.png" ContentType="image/png"/>
  <Override PartName="/ppt/media/image5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slideMaster3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</p:sldIdLst>
  <p:sldSz cx="9144000" cy="6858000"/>
  <p:notesSz cx="7315200" cy="96012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8D73B229-F501-400A-8974-8C83F182C3CF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TextShape 1"/>
          <p:cNvSpPr txBox="1"/>
          <p:nvPr/>
        </p:nvSpPr>
        <p:spPr>
          <a:xfrm>
            <a:off x="0" y="9121680"/>
            <a:ext cx="3169800" cy="479160"/>
          </a:xfrm>
          <a:prstGeom prst="rect">
            <a:avLst/>
          </a:prstGeom>
          <a:noFill/>
          <a:ln w="9360">
            <a:noFill/>
          </a:ln>
        </p:spPr>
        <p:txBody>
          <a:bodyPr lIns="96840" rIns="96840" tIns="48240" bIns="48240" anchor="b"/>
          <a:p>
            <a:pPr>
              <a:lnSpc>
                <a:spcPct val="100000"/>
              </a:lnSpc>
            </a:pPr>
            <a:r>
              <a:rPr b="0" lang="en-US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61" name="TextShape 2"/>
          <p:cNvSpPr txBox="1"/>
          <p:nvPr/>
        </p:nvSpPr>
        <p:spPr>
          <a:xfrm>
            <a:off x="4145040" y="9121680"/>
            <a:ext cx="3169800" cy="479160"/>
          </a:xfrm>
          <a:prstGeom prst="rect">
            <a:avLst/>
          </a:prstGeom>
          <a:noFill/>
          <a:ln w="9360">
            <a:noFill/>
          </a:ln>
        </p:spPr>
        <p:txBody>
          <a:bodyPr lIns="96840" rIns="96840" tIns="48240" bIns="48240" anchor="b"/>
          <a:p>
            <a:pPr algn="r">
              <a:lnSpc>
                <a:spcPct val="100000"/>
              </a:lnSpc>
            </a:pPr>
            <a:fld id="{C8528C6A-5C79-4CC1-A48E-551331148C44}" type="slidenum">
              <a:rPr b="0" lang="en-US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62" name="PlaceHolder 3"/>
          <p:cNvSpPr>
            <a:spLocks noGrp="1"/>
          </p:cNvSpPr>
          <p:nvPr>
            <p:ph type="body"/>
          </p:nvPr>
        </p:nvSpPr>
        <p:spPr>
          <a:xfrm>
            <a:off x="974880" y="4560840"/>
            <a:ext cx="5365440" cy="4319280"/>
          </a:xfrm>
          <a:prstGeom prst="rect">
            <a:avLst/>
          </a:prstGeom>
        </p:spPr>
        <p:txBody>
          <a:bodyPr lIns="96840" rIns="96840" tIns="48240" bIns="4824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150920" y="617400"/>
            <a:ext cx="77925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777204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1182600" y="4167000"/>
            <a:ext cx="777204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150920" y="617400"/>
            <a:ext cx="77925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5165280" y="20178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5165280" y="41670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1182600" y="41670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150920" y="617400"/>
            <a:ext cx="77925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7772040" cy="411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1182600" y="2017800"/>
            <a:ext cx="7772040" cy="411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pic>
        <p:nvPicPr>
          <p:cNvPr id="51" name="" descr=""/>
          <p:cNvPicPr/>
          <p:nvPr/>
        </p:nvPicPr>
        <p:blipFill>
          <a:blip r:embed="rId2"/>
          <a:stretch/>
        </p:blipFill>
        <p:spPr>
          <a:xfrm>
            <a:off x="2489760" y="2017440"/>
            <a:ext cx="5157000" cy="4114440"/>
          </a:xfrm>
          <a:prstGeom prst="rect">
            <a:avLst/>
          </a:prstGeom>
          <a:ln>
            <a:noFill/>
          </a:ln>
        </p:spPr>
      </p:pic>
      <p:pic>
        <p:nvPicPr>
          <p:cNvPr id="52" name="" descr=""/>
          <p:cNvPicPr/>
          <p:nvPr/>
        </p:nvPicPr>
        <p:blipFill>
          <a:blip r:embed="rId3"/>
          <a:stretch/>
        </p:blipFill>
        <p:spPr>
          <a:xfrm>
            <a:off x="2489760" y="2017440"/>
            <a:ext cx="5157000" cy="411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150920" y="617400"/>
            <a:ext cx="77925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subTitle"/>
          </p:nvPr>
        </p:nvSpPr>
        <p:spPr>
          <a:xfrm>
            <a:off x="1182600" y="2017800"/>
            <a:ext cx="7772040" cy="411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150920" y="617400"/>
            <a:ext cx="77925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7772040" cy="411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150920" y="617400"/>
            <a:ext cx="77925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600" cy="411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165280" y="2017800"/>
            <a:ext cx="3792600" cy="411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150920" y="617400"/>
            <a:ext cx="77925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subTitle"/>
          </p:nvPr>
        </p:nvSpPr>
        <p:spPr>
          <a:xfrm>
            <a:off x="1150920" y="617400"/>
            <a:ext cx="779256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1150920" y="617400"/>
            <a:ext cx="77925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1182600" y="41670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5165280" y="2017800"/>
            <a:ext cx="3792600" cy="411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150920" y="617400"/>
            <a:ext cx="77925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subTitle"/>
          </p:nvPr>
        </p:nvSpPr>
        <p:spPr>
          <a:xfrm>
            <a:off x="1182600" y="2017800"/>
            <a:ext cx="7772040" cy="411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150920" y="617400"/>
            <a:ext cx="77925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600" cy="411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5165280" y="20178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5165280" y="41670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150920" y="617400"/>
            <a:ext cx="77925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5165280" y="20178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1182600" y="4167000"/>
            <a:ext cx="777204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1150920" y="617400"/>
            <a:ext cx="77925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777204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1182600" y="4167000"/>
            <a:ext cx="777204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1150920" y="617400"/>
            <a:ext cx="77925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5165280" y="20178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5165280" y="41670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93" name="PlaceHolder 5"/>
          <p:cNvSpPr>
            <a:spLocks noGrp="1"/>
          </p:cNvSpPr>
          <p:nvPr>
            <p:ph type="body"/>
          </p:nvPr>
        </p:nvSpPr>
        <p:spPr>
          <a:xfrm>
            <a:off x="1182600" y="41670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150920" y="617400"/>
            <a:ext cx="77925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7772040" cy="411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1182600" y="2017800"/>
            <a:ext cx="7772040" cy="411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pic>
        <p:nvPicPr>
          <p:cNvPr id="97" name="" descr=""/>
          <p:cNvPicPr/>
          <p:nvPr/>
        </p:nvPicPr>
        <p:blipFill>
          <a:blip r:embed="rId2"/>
          <a:stretch/>
        </p:blipFill>
        <p:spPr>
          <a:xfrm>
            <a:off x="2489760" y="2017440"/>
            <a:ext cx="5157000" cy="4114440"/>
          </a:xfrm>
          <a:prstGeom prst="rect">
            <a:avLst/>
          </a:prstGeom>
          <a:ln>
            <a:noFill/>
          </a:ln>
        </p:spPr>
      </p:pic>
      <p:pic>
        <p:nvPicPr>
          <p:cNvPr id="98" name="" descr=""/>
          <p:cNvPicPr/>
          <p:nvPr/>
        </p:nvPicPr>
        <p:blipFill>
          <a:blip r:embed="rId3"/>
          <a:stretch/>
        </p:blipFill>
        <p:spPr>
          <a:xfrm>
            <a:off x="2489760" y="2017440"/>
            <a:ext cx="5157000" cy="411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1150920" y="617400"/>
            <a:ext cx="77925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subTitle"/>
          </p:nvPr>
        </p:nvSpPr>
        <p:spPr>
          <a:xfrm>
            <a:off x="1182600" y="2017800"/>
            <a:ext cx="7772040" cy="411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1150920" y="617400"/>
            <a:ext cx="77925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7772040" cy="411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1150920" y="617400"/>
            <a:ext cx="77925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600" cy="411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5165280" y="2017800"/>
            <a:ext cx="3792600" cy="411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1150920" y="617400"/>
            <a:ext cx="77925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150920" y="617400"/>
            <a:ext cx="77925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7772040" cy="411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subTitle"/>
          </p:nvPr>
        </p:nvSpPr>
        <p:spPr>
          <a:xfrm>
            <a:off x="1150920" y="617400"/>
            <a:ext cx="779256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1150920" y="617400"/>
            <a:ext cx="77925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1182600" y="41670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5165280" y="2017800"/>
            <a:ext cx="3792600" cy="411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1150920" y="617400"/>
            <a:ext cx="77925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600" cy="411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5165280" y="20178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5165280" y="41670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1150920" y="617400"/>
            <a:ext cx="77925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5165280" y="20178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1182600" y="4167000"/>
            <a:ext cx="777204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1150920" y="617400"/>
            <a:ext cx="77925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777204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1182600" y="4167000"/>
            <a:ext cx="777204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1150920" y="617400"/>
            <a:ext cx="77925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5165280" y="20178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5165280" y="41670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40" name="PlaceHolder 5"/>
          <p:cNvSpPr>
            <a:spLocks noGrp="1"/>
          </p:cNvSpPr>
          <p:nvPr>
            <p:ph type="body"/>
          </p:nvPr>
        </p:nvSpPr>
        <p:spPr>
          <a:xfrm>
            <a:off x="1182600" y="41670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1150920" y="617400"/>
            <a:ext cx="77925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7772040" cy="411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1182600" y="2017800"/>
            <a:ext cx="7772040" cy="411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pic>
        <p:nvPicPr>
          <p:cNvPr id="144" name="" descr=""/>
          <p:cNvPicPr/>
          <p:nvPr/>
        </p:nvPicPr>
        <p:blipFill>
          <a:blip r:embed="rId2"/>
          <a:stretch/>
        </p:blipFill>
        <p:spPr>
          <a:xfrm>
            <a:off x="2489760" y="2017440"/>
            <a:ext cx="5157000" cy="4114440"/>
          </a:xfrm>
          <a:prstGeom prst="rect">
            <a:avLst/>
          </a:prstGeom>
          <a:ln>
            <a:noFill/>
          </a:ln>
        </p:spPr>
      </p:pic>
      <p:pic>
        <p:nvPicPr>
          <p:cNvPr id="145" name="" descr=""/>
          <p:cNvPicPr/>
          <p:nvPr/>
        </p:nvPicPr>
        <p:blipFill>
          <a:blip r:embed="rId3"/>
          <a:stretch/>
        </p:blipFill>
        <p:spPr>
          <a:xfrm>
            <a:off x="2489760" y="2017440"/>
            <a:ext cx="5157000" cy="411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150920" y="617400"/>
            <a:ext cx="77925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600" cy="411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65280" y="2017800"/>
            <a:ext cx="3792600" cy="411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150920" y="617400"/>
            <a:ext cx="77925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subTitle"/>
          </p:nvPr>
        </p:nvSpPr>
        <p:spPr>
          <a:xfrm>
            <a:off x="1150920" y="617400"/>
            <a:ext cx="779256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150920" y="617400"/>
            <a:ext cx="77925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1182600" y="41670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165280" y="2017800"/>
            <a:ext cx="3792600" cy="411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150920" y="617400"/>
            <a:ext cx="77925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600" cy="411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165280" y="20178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5165280" y="41670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150920" y="617400"/>
            <a:ext cx="779256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5165280" y="2017800"/>
            <a:ext cx="379260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1182600" y="4167000"/>
            <a:ext cx="7772040" cy="1962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417600" y="1098720"/>
            <a:ext cx="437760" cy="4744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800280" y="1098720"/>
            <a:ext cx="328320" cy="47448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541440" y="1521000"/>
            <a:ext cx="421920" cy="474480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911160" y="1521000"/>
            <a:ext cx="367920" cy="474480"/>
          </a:xfrm>
          <a:prstGeom prst="rect">
            <a:avLst/>
          </a:prstGeom>
          <a:gradFill>
            <a:gsLst>
              <a:gs pos="0">
                <a:schemeClr val="folHlink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 hidden="1"/>
          <p:cNvSpPr/>
          <p:nvPr/>
        </p:nvSpPr>
        <p:spPr>
          <a:xfrm>
            <a:off x="127080" y="1447920"/>
            <a:ext cx="560160" cy="42192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hlink"/>
              </a:gs>
            </a:gsLst>
            <a:lin ang="189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 hidden="1"/>
          <p:cNvSpPr/>
          <p:nvPr/>
        </p:nvSpPr>
        <p:spPr>
          <a:xfrm>
            <a:off x="762120" y="990720"/>
            <a:ext cx="31320" cy="10522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CustomShape 7" hidden="1"/>
          <p:cNvSpPr/>
          <p:nvPr/>
        </p:nvSpPr>
        <p:spPr>
          <a:xfrm>
            <a:off x="442800" y="1781280"/>
            <a:ext cx="8226000" cy="3132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CustomShape 8"/>
          <p:cNvSpPr/>
          <p:nvPr/>
        </p:nvSpPr>
        <p:spPr>
          <a:xfrm>
            <a:off x="293760" y="2546280"/>
            <a:ext cx="438120" cy="474480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CustomShape 9"/>
          <p:cNvSpPr/>
          <p:nvPr/>
        </p:nvSpPr>
        <p:spPr>
          <a:xfrm>
            <a:off x="677520" y="2546280"/>
            <a:ext cx="328680" cy="474480"/>
          </a:xfrm>
          <a:prstGeom prst="rect">
            <a:avLst/>
          </a:prstGeom>
          <a:gradFill>
            <a:gsLst>
              <a:gs pos="0">
                <a:schemeClr val="folHlink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CustomShape 10"/>
          <p:cNvSpPr/>
          <p:nvPr/>
        </p:nvSpPr>
        <p:spPr>
          <a:xfrm>
            <a:off x="417600" y="2968560"/>
            <a:ext cx="422280" cy="4744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CustomShape 11"/>
          <p:cNvSpPr/>
          <p:nvPr/>
        </p:nvSpPr>
        <p:spPr>
          <a:xfrm>
            <a:off x="787320" y="2968560"/>
            <a:ext cx="369360" cy="47448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CustomShape 12"/>
          <p:cNvSpPr/>
          <p:nvPr/>
        </p:nvSpPr>
        <p:spPr>
          <a:xfrm>
            <a:off x="0" y="2895480"/>
            <a:ext cx="560160" cy="42192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hlink"/>
              </a:gs>
            </a:gsLst>
            <a:lin ang="189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CustomShape 13"/>
          <p:cNvSpPr/>
          <p:nvPr/>
        </p:nvSpPr>
        <p:spPr>
          <a:xfrm>
            <a:off x="635040" y="2438280"/>
            <a:ext cx="31320" cy="10522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" name="CustomShape 14"/>
          <p:cNvSpPr/>
          <p:nvPr/>
        </p:nvSpPr>
        <p:spPr>
          <a:xfrm flipV="1">
            <a:off x="316080" y="3260160"/>
            <a:ext cx="8692920" cy="5508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" name="PlaceHolder 15"/>
          <p:cNvSpPr>
            <a:spLocks noGrp="1"/>
          </p:cNvSpPr>
          <p:nvPr>
            <p:ph type="title"/>
          </p:nvPr>
        </p:nvSpPr>
        <p:spPr>
          <a:xfrm>
            <a:off x="990720" y="1828800"/>
            <a:ext cx="7772040" cy="11426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Click to edit Master title style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5" name="PlaceHolder 16"/>
          <p:cNvSpPr>
            <a:spLocks noGrp="1"/>
          </p:cNvSpPr>
          <p:nvPr>
            <p:ph type="dt"/>
          </p:nvPr>
        </p:nvSpPr>
        <p:spPr>
          <a:xfrm>
            <a:off x="990720" y="6248520"/>
            <a:ext cx="1904760" cy="456840"/>
          </a:xfrm>
          <a:prstGeom prst="rect">
            <a:avLst/>
          </a:prstGeom>
        </p:spPr>
        <p:txBody>
          <a:bodyPr anchor="b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" name="PlaceHolder 17"/>
          <p:cNvSpPr>
            <a:spLocks noGrp="1"/>
          </p:cNvSpPr>
          <p:nvPr>
            <p:ph type="ftr"/>
          </p:nvPr>
        </p:nvSpPr>
        <p:spPr>
          <a:xfrm>
            <a:off x="3429000" y="6248520"/>
            <a:ext cx="2895120" cy="45684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" name="PlaceHolder 18"/>
          <p:cNvSpPr>
            <a:spLocks noGrp="1"/>
          </p:cNvSpPr>
          <p:nvPr>
            <p:ph type="sldNum"/>
          </p:nvPr>
        </p:nvSpPr>
        <p:spPr>
          <a:xfrm>
            <a:off x="6858000" y="6248520"/>
            <a:ext cx="190476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7BF5B416-0837-4B20-9454-B9A1EAEC8830}" type="slidenum">
              <a:rPr b="0" lang="en-US" sz="14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" name="PlaceHolder 1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417600" y="1098720"/>
            <a:ext cx="437760" cy="4744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CustomShape 2"/>
          <p:cNvSpPr/>
          <p:nvPr/>
        </p:nvSpPr>
        <p:spPr>
          <a:xfrm>
            <a:off x="800280" y="1098720"/>
            <a:ext cx="328320" cy="47448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CustomShape 3"/>
          <p:cNvSpPr/>
          <p:nvPr/>
        </p:nvSpPr>
        <p:spPr>
          <a:xfrm>
            <a:off x="541440" y="1521000"/>
            <a:ext cx="421920" cy="474480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4"/>
          <p:cNvSpPr/>
          <p:nvPr/>
        </p:nvSpPr>
        <p:spPr>
          <a:xfrm>
            <a:off x="911160" y="1521000"/>
            <a:ext cx="367920" cy="474480"/>
          </a:xfrm>
          <a:prstGeom prst="rect">
            <a:avLst/>
          </a:prstGeom>
          <a:gradFill>
            <a:gsLst>
              <a:gs pos="0">
                <a:schemeClr val="folHlink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CustomShape 5"/>
          <p:cNvSpPr/>
          <p:nvPr/>
        </p:nvSpPr>
        <p:spPr>
          <a:xfrm>
            <a:off x="127080" y="1447920"/>
            <a:ext cx="560160" cy="42192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hlink"/>
              </a:gs>
            </a:gsLst>
            <a:lin ang="189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CustomShape 6"/>
          <p:cNvSpPr/>
          <p:nvPr/>
        </p:nvSpPr>
        <p:spPr>
          <a:xfrm>
            <a:off x="762120" y="990720"/>
            <a:ext cx="31320" cy="10522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9" name="CustomShape 7"/>
          <p:cNvSpPr/>
          <p:nvPr/>
        </p:nvSpPr>
        <p:spPr>
          <a:xfrm>
            <a:off x="442800" y="1781280"/>
            <a:ext cx="8226000" cy="3132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PlaceHolder 8"/>
          <p:cNvSpPr>
            <a:spLocks noGrp="1"/>
          </p:cNvSpPr>
          <p:nvPr>
            <p:ph type="title"/>
          </p:nvPr>
        </p:nvSpPr>
        <p:spPr>
          <a:xfrm>
            <a:off x="1150920" y="617400"/>
            <a:ext cx="7792560" cy="11426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Click to edit Master title style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61" name="PlaceHolder 9"/>
          <p:cNvSpPr>
            <a:spLocks noGrp="1"/>
          </p:cNvSpPr>
          <p:nvPr>
            <p:ph type="body"/>
          </p:nvPr>
        </p:nvSpPr>
        <p:spPr>
          <a:xfrm>
            <a:off x="1182600" y="2017800"/>
            <a:ext cx="7772040" cy="411444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Seventh Outline LevelClick to edit Master text styles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Second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143000" indent="-228240">
              <a:lnSpc>
                <a:spcPct val="100000"/>
              </a:lnSpc>
              <a:buClr>
                <a:srgbClr val="3333cc"/>
              </a:buClr>
              <a:buSzPct val="50000"/>
              <a:buFont typeface="Wingdings" charset="2"/>
              <a:buChar char="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Third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3" marL="1600200" indent="-228240">
              <a:lnSpc>
                <a:spcPct val="100000"/>
              </a:lnSpc>
              <a:buClr>
                <a:srgbClr val="ffcf01"/>
              </a:buClr>
              <a:buSzPct val="55000"/>
              <a:buFont typeface="Wingdings" charset="2"/>
              <a:buChar char="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Fourth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4" marL="2057400" indent="-228240">
              <a:lnSpc>
                <a:spcPct val="100000"/>
              </a:lnSpc>
              <a:buClr>
                <a:srgbClr val="00e4a8"/>
              </a:buClr>
              <a:buSzPct val="50000"/>
              <a:buFont typeface="Wingdings" charset="2"/>
              <a:buChar char="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Fifth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62" name="PlaceHolder 10"/>
          <p:cNvSpPr>
            <a:spLocks noGrp="1"/>
          </p:cNvSpPr>
          <p:nvPr>
            <p:ph type="dt"/>
          </p:nvPr>
        </p:nvSpPr>
        <p:spPr>
          <a:xfrm>
            <a:off x="914400" y="6324480"/>
            <a:ext cx="1904760" cy="456840"/>
          </a:xfrm>
          <a:prstGeom prst="rect">
            <a:avLst/>
          </a:prstGeom>
        </p:spPr>
        <p:txBody>
          <a:bodyPr anchor="b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3" name="PlaceHolder 11"/>
          <p:cNvSpPr>
            <a:spLocks noGrp="1"/>
          </p:cNvSpPr>
          <p:nvPr>
            <p:ph type="ftr"/>
          </p:nvPr>
        </p:nvSpPr>
        <p:spPr>
          <a:xfrm>
            <a:off x="3352680" y="6324480"/>
            <a:ext cx="2895120" cy="45684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4" name="PlaceHolder 12"/>
          <p:cNvSpPr>
            <a:spLocks noGrp="1"/>
          </p:cNvSpPr>
          <p:nvPr>
            <p:ph type="sldNum"/>
          </p:nvPr>
        </p:nvSpPr>
        <p:spPr>
          <a:xfrm>
            <a:off x="6781680" y="6324480"/>
            <a:ext cx="190476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027007FF-5125-4461-90B7-15322AC14749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417600" y="1098720"/>
            <a:ext cx="437760" cy="4744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CustomShape 2"/>
          <p:cNvSpPr/>
          <p:nvPr/>
        </p:nvSpPr>
        <p:spPr>
          <a:xfrm>
            <a:off x="800280" y="1098720"/>
            <a:ext cx="328320" cy="47448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CustomShape 3"/>
          <p:cNvSpPr/>
          <p:nvPr/>
        </p:nvSpPr>
        <p:spPr>
          <a:xfrm>
            <a:off x="541440" y="1521000"/>
            <a:ext cx="421920" cy="474480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2" name="CustomShape 4"/>
          <p:cNvSpPr/>
          <p:nvPr/>
        </p:nvSpPr>
        <p:spPr>
          <a:xfrm>
            <a:off x="911160" y="1521000"/>
            <a:ext cx="367920" cy="474480"/>
          </a:xfrm>
          <a:prstGeom prst="rect">
            <a:avLst/>
          </a:prstGeom>
          <a:gradFill>
            <a:gsLst>
              <a:gs pos="0">
                <a:schemeClr val="folHlink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3" name="CustomShape 5"/>
          <p:cNvSpPr/>
          <p:nvPr/>
        </p:nvSpPr>
        <p:spPr>
          <a:xfrm>
            <a:off x="127080" y="1447920"/>
            <a:ext cx="560160" cy="42192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hlink"/>
              </a:gs>
            </a:gsLst>
            <a:lin ang="189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4" name="CustomShape 6"/>
          <p:cNvSpPr/>
          <p:nvPr/>
        </p:nvSpPr>
        <p:spPr>
          <a:xfrm>
            <a:off x="762120" y="990720"/>
            <a:ext cx="31320" cy="10522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5" name="CustomShape 7"/>
          <p:cNvSpPr/>
          <p:nvPr/>
        </p:nvSpPr>
        <p:spPr>
          <a:xfrm>
            <a:off x="442800" y="1781280"/>
            <a:ext cx="8226000" cy="3132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6" name="PlaceHolder 8"/>
          <p:cNvSpPr>
            <a:spLocks noGrp="1"/>
          </p:cNvSpPr>
          <p:nvPr>
            <p:ph type="title"/>
          </p:nvPr>
        </p:nvSpPr>
        <p:spPr>
          <a:xfrm>
            <a:off x="1150920" y="617400"/>
            <a:ext cx="7792560" cy="11426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Click to edit Master title style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07" name="PlaceHolder 9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809520" cy="411444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Third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Fourth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Fifth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Sixth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Seventh Outline LevelClick to edit Master text styles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143000" indent="-228240">
              <a:lnSpc>
                <a:spcPct val="100000"/>
              </a:lnSpc>
              <a:buClr>
                <a:srgbClr val="3333cc"/>
              </a:buClr>
              <a:buSzPct val="50000"/>
              <a:buFont typeface="Wingdings" charset="2"/>
              <a:buChar char="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Third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3" marL="1600200" indent="-228240">
              <a:lnSpc>
                <a:spcPct val="100000"/>
              </a:lnSpc>
              <a:buClr>
                <a:srgbClr val="ffcf01"/>
              </a:buClr>
              <a:buSzPct val="55000"/>
              <a:buFont typeface="Wingdings" charset="2"/>
              <a:buChar char="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Fourth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4" marL="2057400" indent="-228240">
              <a:lnSpc>
                <a:spcPct val="100000"/>
              </a:lnSpc>
              <a:buClr>
                <a:srgbClr val="00e4a8"/>
              </a:buClr>
              <a:buSzPct val="50000"/>
              <a:buFont typeface="Wingdings" charset="2"/>
              <a:buChar char="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Fifth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08" name="PlaceHolder 10"/>
          <p:cNvSpPr>
            <a:spLocks noGrp="1"/>
          </p:cNvSpPr>
          <p:nvPr>
            <p:ph type="body"/>
          </p:nvPr>
        </p:nvSpPr>
        <p:spPr>
          <a:xfrm>
            <a:off x="5145120" y="2017800"/>
            <a:ext cx="3809520" cy="411444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Third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Fourth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Fifth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Sixth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Seventh Outline LevelClick to edit Master text styles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143000" indent="-228240">
              <a:lnSpc>
                <a:spcPct val="100000"/>
              </a:lnSpc>
              <a:buClr>
                <a:srgbClr val="3333cc"/>
              </a:buClr>
              <a:buSzPct val="50000"/>
              <a:buFont typeface="Wingdings" charset="2"/>
              <a:buChar char="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Third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3" marL="1600200" indent="-228240">
              <a:lnSpc>
                <a:spcPct val="100000"/>
              </a:lnSpc>
              <a:buClr>
                <a:srgbClr val="ffcf01"/>
              </a:buClr>
              <a:buSzPct val="55000"/>
              <a:buFont typeface="Wingdings" charset="2"/>
              <a:buChar char="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Fourth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4" marL="2057400" indent="-228240">
              <a:lnSpc>
                <a:spcPct val="100000"/>
              </a:lnSpc>
              <a:buClr>
                <a:srgbClr val="00e4a8"/>
              </a:buClr>
              <a:buSzPct val="50000"/>
              <a:buFont typeface="Wingdings" charset="2"/>
              <a:buChar char="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Fifth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09" name="PlaceHolder 11"/>
          <p:cNvSpPr>
            <a:spLocks noGrp="1"/>
          </p:cNvSpPr>
          <p:nvPr>
            <p:ph type="dt"/>
          </p:nvPr>
        </p:nvSpPr>
        <p:spPr>
          <a:xfrm>
            <a:off x="914400" y="6324480"/>
            <a:ext cx="1904760" cy="456840"/>
          </a:xfrm>
          <a:prstGeom prst="rect">
            <a:avLst/>
          </a:prstGeom>
        </p:spPr>
        <p:txBody>
          <a:bodyPr anchor="b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0" name="PlaceHolder 12"/>
          <p:cNvSpPr>
            <a:spLocks noGrp="1"/>
          </p:cNvSpPr>
          <p:nvPr>
            <p:ph type="ftr"/>
          </p:nvPr>
        </p:nvSpPr>
        <p:spPr>
          <a:xfrm>
            <a:off x="3352680" y="6324480"/>
            <a:ext cx="2895120" cy="45684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1" name="PlaceHolder 13"/>
          <p:cNvSpPr>
            <a:spLocks noGrp="1"/>
          </p:cNvSpPr>
          <p:nvPr>
            <p:ph type="sldNum"/>
          </p:nvPr>
        </p:nvSpPr>
        <p:spPr>
          <a:xfrm>
            <a:off x="6781680" y="6324480"/>
            <a:ext cx="190476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6D4990EA-1588-4547-97C6-EB2DAA87A15C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28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3429000" y="624852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2" name="TextShape 2"/>
          <p:cNvSpPr txBox="1"/>
          <p:nvPr/>
        </p:nvSpPr>
        <p:spPr>
          <a:xfrm>
            <a:off x="6858000" y="624852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F2FECABF-9F7A-425A-AE36-0377EE9EA691}" type="slidenum">
              <a:rPr b="0" lang="en-US" sz="14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3" name="TextShape 3"/>
          <p:cNvSpPr txBox="1"/>
          <p:nvPr/>
        </p:nvSpPr>
        <p:spPr>
          <a:xfrm>
            <a:off x="990720" y="182880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Programming:</a:t>
            </a: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
</a:t>
            </a: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An Introduction to</a:t>
            </a: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
</a:t>
            </a: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Computer Science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54" name="TextShape 4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Chapter 2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Writing Simple Programs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5" name="Picture 1" descr=""/>
          <p:cNvPicPr/>
          <p:nvPr/>
        </p:nvPicPr>
        <p:blipFill>
          <a:blip r:embed="rId1"/>
          <a:stretch/>
        </p:blipFill>
        <p:spPr>
          <a:xfrm>
            <a:off x="6931080" y="1069920"/>
            <a:ext cx="1612800" cy="1983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9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F835FBFF-C963-4539-8694-DF42EC06A833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0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Software Development Process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91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Maintain the Program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Continue developing the program in response to the needs of your users.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In the real world, most programs are never completely finished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–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they evolve over time.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121" dur="indefinite" restart="never" nodeType="tmRoot">
          <p:childTnLst>
            <p:seq>
              <p:cTn id="122" dur="indefinite" nodeType="mainSeq">
                <p:childTnLst>
                  <p:par>
                    <p:cTn id="123" nodeType="clickEffect" fill="hold">
                      <p:stCondLst>
                        <p:cond delay="indefinite"/>
                      </p:stCondLst>
                      <p:childTnLst>
                        <p:par>
                          <p:cTn id="12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2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7" dur="500" fill="hold"/>
                                        <p:tgtEl>
                                          <p:spTgt spid="191">
                                            <p:txEl>
                                              <p:p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8" dur="500" fill="hold"/>
                                        <p:tgtEl>
                                          <p:spTgt spid="191">
                                            <p:txEl>
                                              <p:p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nodeType="clickEffect" fill="hold">
                      <p:stCondLst>
                        <p:cond delay="indefinite"/>
                      </p:stCondLst>
                      <p:childTnLst>
                        <p:par>
                          <p:cTn id="13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3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21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3" dur="500" fill="hold"/>
                                        <p:tgtEl>
                                          <p:spTgt spid="191">
                                            <p:txEl>
                                              <p:pRg st="21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4" dur="500" fill="hold"/>
                                        <p:tgtEl>
                                          <p:spTgt spid="191">
                                            <p:txEl>
                                              <p:pRg st="21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nodeType="clickEffect" fill="hold">
                      <p:stCondLst>
                        <p:cond delay="indefinite"/>
                      </p:stCondLst>
                      <p:childTnLst>
                        <p:par>
                          <p:cTn id="13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3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93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9" dur="500" fill="hold"/>
                                        <p:tgtEl>
                                          <p:spTgt spid="191">
                                            <p:txEl>
                                              <p:pRg st="93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0" dur="500" fill="hold"/>
                                        <p:tgtEl>
                                          <p:spTgt spid="191">
                                            <p:txEl>
                                              <p:pRg st="93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3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AB31DE49-5979-40DD-886B-EB887FD84927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4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Example Program: Temperature Converter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95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Analysis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–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the temperature is given in Celsius, user wants it expressed in degrees Fahrenheit.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Specification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Input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–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temperature in Celsius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Output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–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temperature in Fahrenheit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Output = 9/5(input) + 32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141" dur="indefinite" restart="never" nodeType="tmRoot">
          <p:childTnLst>
            <p:seq>
              <p:cTn id="142" dur="indefinite" nodeType="mainSeq">
                <p:childTnLst>
                  <p:par>
                    <p:cTn id="143" nodeType="clickEffect" fill="hold">
                      <p:stCondLst>
                        <p:cond delay="indefinite"/>
                      </p:stCondLst>
                      <p:childTnLst>
                        <p:par>
                          <p:cTn id="14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4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0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7" dur="500" fill="hold"/>
                                        <p:tgtEl>
                                          <p:spTgt spid="195">
                                            <p:txEl>
                                              <p:pRg st="0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8" dur="500" fill="hold"/>
                                        <p:tgtEl>
                                          <p:spTgt spid="195">
                                            <p:txEl>
                                              <p:pRg st="0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nodeType="clickEffect" fill="hold">
                      <p:stCondLst>
                        <p:cond delay="indefinite"/>
                      </p:stCondLst>
                      <p:childTnLst>
                        <p:par>
                          <p:cTn id="15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5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95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3" dur="500" fill="hold"/>
                                        <p:tgtEl>
                                          <p:spTgt spid="195">
                                            <p:txEl>
                                              <p:pRg st="95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4" dur="500" fill="hold"/>
                                        <p:tgtEl>
                                          <p:spTgt spid="195">
                                            <p:txEl>
                                              <p:pRg st="95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nodeType="clickEffect" fill="hold">
                      <p:stCondLst>
                        <p:cond delay="indefinite"/>
                      </p:stCondLst>
                      <p:childTnLst>
                        <p:par>
                          <p:cTn id="15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5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109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9" dur="500" fill="hold"/>
                                        <p:tgtEl>
                                          <p:spTgt spid="195">
                                            <p:txEl>
                                              <p:pRg st="109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0" dur="500" fill="hold"/>
                                        <p:tgtEl>
                                          <p:spTgt spid="195">
                                            <p:txEl>
                                              <p:pRg st="109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nodeType="clickEffect" fill="hold">
                      <p:stCondLst>
                        <p:cond delay="indefinite"/>
                      </p:stCondLst>
                      <p:childTnLst>
                        <p:par>
                          <p:cTn id="16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6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140" end="1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5" dur="500" fill="hold"/>
                                        <p:tgtEl>
                                          <p:spTgt spid="195">
                                            <p:txEl>
                                              <p:pRg st="140" end="17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6" dur="500" fill="hold"/>
                                        <p:tgtEl>
                                          <p:spTgt spid="195">
                                            <p:txEl>
                                              <p:pRg st="140" end="17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nodeType="clickEffect" fill="hold">
                      <p:stCondLst>
                        <p:cond delay="indefinite"/>
                      </p:stCondLst>
                      <p:childTnLst>
                        <p:par>
                          <p:cTn id="16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6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175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1" dur="500" fill="hold"/>
                                        <p:tgtEl>
                                          <p:spTgt spid="195">
                                            <p:txEl>
                                              <p:pRg st="175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2" dur="500" fill="hold"/>
                                        <p:tgtEl>
                                          <p:spTgt spid="195">
                                            <p:txEl>
                                              <p:pRg st="175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7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71349A6E-3FF1-4F72-B079-977A726892BA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8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Example Program: Temperature Converter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99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Design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Input, Process, Output (IPO)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Prompt the user for input (Celsius temperature)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Process it to convert it to Fahrenheit using F = 9/5(C) + 32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Output the result by displaying it on the screen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173" dur="indefinite" restart="never" nodeType="tmRoot">
          <p:childTnLst>
            <p:seq>
              <p:cTn id="174" dur="indefinite" nodeType="mainSeq">
                <p:childTnLst>
                  <p:par>
                    <p:cTn id="175" nodeType="clickEffect" fill="hold">
                      <p:stCondLst>
                        <p:cond delay="indefinite"/>
                      </p:stCondLst>
                      <p:childTnLst>
                        <p:par>
                          <p:cTn id="17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7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9" dur="500" fill="hold"/>
                                        <p:tgtEl>
                                          <p:spTgt spid="199">
                                            <p:txEl>
                                              <p:p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0" dur="500" fill="hold"/>
                                        <p:tgtEl>
                                          <p:spTgt spid="199">
                                            <p:txEl>
                                              <p:p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nodeType="clickEffect" fill="hold">
                      <p:stCondLst>
                        <p:cond delay="indefinite"/>
                      </p:stCondLst>
                      <p:childTnLst>
                        <p:par>
                          <p:cTn id="18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8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7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5" dur="500" fill="hold"/>
                                        <p:tgtEl>
                                          <p:spTgt spid="199">
                                            <p:txEl>
                                              <p:pRg st="7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6" dur="500" fill="hold"/>
                                        <p:tgtEl>
                                          <p:spTgt spid="199">
                                            <p:txEl>
                                              <p:pRg st="7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nodeType="clickEffect" fill="hold">
                      <p:stCondLst>
                        <p:cond delay="indefinite"/>
                      </p:stCondLst>
                      <p:childTnLst>
                        <p:par>
                          <p:cTn id="18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8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36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1" dur="500" fill="hold"/>
                                        <p:tgtEl>
                                          <p:spTgt spid="199">
                                            <p:txEl>
                                              <p:pRg st="36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2" dur="500" fill="hold"/>
                                        <p:tgtEl>
                                          <p:spTgt spid="199">
                                            <p:txEl>
                                              <p:pRg st="36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nodeType="clickEffect" fill="hold">
                      <p:stCondLst>
                        <p:cond delay="indefinite"/>
                      </p:stCondLst>
                      <p:childTnLst>
                        <p:par>
                          <p:cTn id="19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9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84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7" dur="500" fill="hold"/>
                                        <p:tgtEl>
                                          <p:spTgt spid="199">
                                            <p:txEl>
                                              <p:pRg st="84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8" dur="500" fill="hold"/>
                                        <p:tgtEl>
                                          <p:spTgt spid="199">
                                            <p:txEl>
                                              <p:pRg st="84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nodeType="clickEffect" fill="hold">
                      <p:stCondLst>
                        <p:cond delay="indefinite"/>
                      </p:stCondLst>
                      <p:childTnLst>
                        <p:par>
                          <p:cTn id="20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0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145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3" dur="500" fill="hold"/>
                                        <p:tgtEl>
                                          <p:spTgt spid="199">
                                            <p:txEl>
                                              <p:pRg st="145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4" dur="500" fill="hold"/>
                                        <p:tgtEl>
                                          <p:spTgt spid="199">
                                            <p:txEl>
                                              <p:pRg st="145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1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EA467715-4E31-4D52-938F-990BEDD8F694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2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Example Program: Temperature Converter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03" name="TextShape 4"/>
          <p:cNvSpPr txBox="1"/>
          <p:nvPr/>
        </p:nvSpPr>
        <p:spPr>
          <a:xfrm>
            <a:off x="1182600" y="2017800"/>
            <a:ext cx="7772040" cy="4611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Before we start coding, let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’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 write a rough draft of the program in </a:t>
            </a:r>
            <a:r>
              <a:rPr b="0" i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pseudocode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Pseudocode is precise English that describes what a program does, step by step.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Using pseudocode, we can concentrate on the algorithm rather than the programming language.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205" dur="indefinite" restart="never" nodeType="tmRoot">
          <p:childTnLst>
            <p:seq>
              <p:cTn id="206" dur="indefinite" nodeType="mainSeq">
                <p:childTnLst>
                  <p:par>
                    <p:cTn id="207" nodeType="clickEffect" fill="hold">
                      <p:stCondLst>
                        <p:cond delay="indefinite"/>
                      </p:stCondLst>
                      <p:childTnLst>
                        <p:par>
                          <p:cTn id="20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0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1" dur="500" fill="hold"/>
                                        <p:tgtEl>
                                          <p:spTgt spid="203">
                                            <p:txEl>
                                              <p:pRg st="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2" dur="500" fill="hold"/>
                                        <p:tgtEl>
                                          <p:spTgt spid="203">
                                            <p:txEl>
                                              <p:pRg st="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nodeType="clickEffect" fill="hold">
                      <p:stCondLst>
                        <p:cond delay="indefinite"/>
                      </p:stCondLst>
                      <p:childTnLst>
                        <p:par>
                          <p:cTn id="21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1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79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7" dur="500" fill="hold"/>
                                        <p:tgtEl>
                                          <p:spTgt spid="203">
                                            <p:txEl>
                                              <p:pRg st="79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8" dur="500" fill="hold"/>
                                        <p:tgtEl>
                                          <p:spTgt spid="203">
                                            <p:txEl>
                                              <p:pRg st="79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nodeType="clickEffect" fill="hold">
                      <p:stCondLst>
                        <p:cond delay="indefinite"/>
                      </p:stCondLst>
                      <p:childTnLst>
                        <p:par>
                          <p:cTn id="22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2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159" end="2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3" dur="500" fill="hold"/>
                                        <p:tgtEl>
                                          <p:spTgt spid="203">
                                            <p:txEl>
                                              <p:pRg st="159" end="25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4" dur="500" fill="hold"/>
                                        <p:tgtEl>
                                          <p:spTgt spid="203">
                                            <p:txEl>
                                              <p:pRg st="159" end="25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5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268ED4DC-FE86-4DB3-B312-878BAACA1D48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6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Example Program: Temperature Converter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07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Pseudocode: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Input the temperature in degrees Celsius (call it celsius)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Calculate fahrenheit as (9/5)*celsius+32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Output fahrenheit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Now we need to convert this to Python!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225" dur="indefinite" restart="never" nodeType="tmRoot">
          <p:childTnLst>
            <p:seq>
              <p:cTn id="226" dur="indefinite" nodeType="mainSeq">
                <p:childTnLst>
                  <p:par>
                    <p:cTn id="227" nodeType="clickEffect" fill="hold">
                      <p:stCondLst>
                        <p:cond delay="indefinite"/>
                      </p:stCondLst>
                      <p:childTnLst>
                        <p:par>
                          <p:cTn id="22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2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1" dur="500" fill="hold"/>
                                        <p:tgtEl>
                                          <p:spTgt spid="207">
                                            <p:txEl>
                                              <p:p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2" dur="500" fill="hold"/>
                                        <p:tgtEl>
                                          <p:spTgt spid="207">
                                            <p:txEl>
                                              <p:p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nodeType="clickEffect" fill="hold">
                      <p:stCondLst>
                        <p:cond delay="indefinite"/>
                      </p:stCondLst>
                      <p:childTnLst>
                        <p:par>
                          <p:cTn id="23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3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12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7" dur="500" fill="hold"/>
                                        <p:tgtEl>
                                          <p:spTgt spid="207">
                                            <p:txEl>
                                              <p:pRg st="12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8" dur="500" fill="hold"/>
                                        <p:tgtEl>
                                          <p:spTgt spid="207">
                                            <p:txEl>
                                              <p:pRg st="12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nodeType="clickEffect" fill="hold">
                      <p:stCondLst>
                        <p:cond delay="indefinite"/>
                      </p:stCondLst>
                      <p:childTnLst>
                        <p:par>
                          <p:cTn id="24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4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71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3" dur="500" fill="hold"/>
                                        <p:tgtEl>
                                          <p:spTgt spid="207">
                                            <p:txEl>
                                              <p:pRg st="71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4" dur="500" fill="hold"/>
                                        <p:tgtEl>
                                          <p:spTgt spid="207">
                                            <p:txEl>
                                              <p:pRg st="71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nodeType="clickEffect" fill="hold">
                      <p:stCondLst>
                        <p:cond delay="indefinite"/>
                      </p:stCondLst>
                      <p:childTnLst>
                        <p:par>
                          <p:cTn id="24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4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112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9" dur="500" fill="hold"/>
                                        <p:tgtEl>
                                          <p:spTgt spid="207">
                                            <p:txEl>
                                              <p:pRg st="112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0" dur="500" fill="hold"/>
                                        <p:tgtEl>
                                          <p:spTgt spid="207">
                                            <p:txEl>
                                              <p:pRg st="112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nodeType="clickEffect" fill="hold">
                      <p:stCondLst>
                        <p:cond delay="indefinite"/>
                      </p:stCondLst>
                      <p:childTnLst>
                        <p:par>
                          <p:cTn id="25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5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130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5" dur="500" fill="hold"/>
                                        <p:tgtEl>
                                          <p:spTgt spid="207">
                                            <p:txEl>
                                              <p:pRg st="130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6" dur="500" fill="hold"/>
                                        <p:tgtEl>
                                          <p:spTgt spid="207">
                                            <p:txEl>
                                              <p:pRg st="130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B7098F27-31AD-4564-9A4B-48EE645A58B2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0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Example Program: Temperature Converter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11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#convert.py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# A program to convert Celsius temps to Fahrenheit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# by: Susan Computewell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def main():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celsius = eval(input("What is the Celsius temperature? "))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fahrenheit = (9/5) * celsius + 32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print("The temperature is ",fahrenheit," degrees Fahrenheit.")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main()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257" dur="indefinite" restart="never" nodeType="tmRoot">
          <p:childTnLst>
            <p:seq>
              <p:cTn id="25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3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B12534AA-8C54-4646-9FF3-E4B976CB5134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4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Example Program: Temperature Converter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15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Once we write a program, we should test it!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&gt;&gt;&gt;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What is the Celsius temperature? 0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temperature is  32.0  degrees Fahrenheit.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&gt;&gt;&gt; main()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What is the Celsius temperature? 100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temperature is  212.0  degrees Fahrenheit.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&gt;&gt;&gt; main()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What is the Celsius temperature? -40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temperature is  -40.0  degrees Fahrenheit.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&gt;&gt;&gt;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259" dur="indefinite" restart="never" nodeType="tmRoot">
          <p:childTnLst>
            <p:seq>
              <p:cTn id="26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7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B2B88847-A0FA-48EC-9443-05E3C3F80360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8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Elements of Programs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19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Names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Names are given to variables (celsius, fahrenheit), modules (main, convert), etc.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These names are called </a:t>
            </a:r>
            <a:r>
              <a:rPr b="0" i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identifiers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Every identifier must begin with a letter or underscore (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“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_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”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), followed by any sequence of letters, digits, or underscores.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Identifiers are case sensitive.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261" dur="indefinite" restart="never" nodeType="tmRoot">
          <p:childTnLst>
            <p:seq>
              <p:cTn id="262" dur="indefinite" nodeType="mainSeq">
                <p:childTnLst>
                  <p:par>
                    <p:cTn id="263" nodeType="clickEffect" fill="hold">
                      <p:stCondLst>
                        <p:cond delay="indefinite"/>
                      </p:stCondLst>
                      <p:childTnLst>
                        <p:par>
                          <p:cTn id="26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6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7" dur="500" fill="hold"/>
                                        <p:tgtEl>
                                          <p:spTgt spid="219">
                                            <p:txEl>
                                              <p:p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8" dur="500" fill="hold"/>
                                        <p:tgtEl>
                                          <p:spTgt spid="219">
                                            <p:txEl>
                                              <p:p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nodeType="clickEffect" fill="hold">
                      <p:stCondLst>
                        <p:cond delay="indefinite"/>
                      </p:stCondLst>
                      <p:childTnLst>
                        <p:par>
                          <p:cTn id="27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7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6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3" dur="500" fill="hold"/>
                                        <p:tgtEl>
                                          <p:spTgt spid="219">
                                            <p:txEl>
                                              <p:pRg st="6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4" dur="500" fill="hold"/>
                                        <p:tgtEl>
                                          <p:spTgt spid="219">
                                            <p:txEl>
                                              <p:pRg st="6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nodeType="clickEffect" fill="hold">
                      <p:stCondLst>
                        <p:cond delay="indefinite"/>
                      </p:stCondLst>
                      <p:childTnLst>
                        <p:par>
                          <p:cTn id="27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7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88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9" dur="500" fill="hold"/>
                                        <p:tgtEl>
                                          <p:spTgt spid="219">
                                            <p:txEl>
                                              <p:pRg st="88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0" dur="500" fill="hold"/>
                                        <p:tgtEl>
                                          <p:spTgt spid="219">
                                            <p:txEl>
                                              <p:pRg st="88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nodeType="clickEffect" fill="hold">
                      <p:stCondLst>
                        <p:cond delay="indefinite"/>
                      </p:stCondLst>
                      <p:childTnLst>
                        <p:par>
                          <p:cTn id="28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8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123" end="2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5" dur="500" fill="hold"/>
                                        <p:tgtEl>
                                          <p:spTgt spid="219">
                                            <p:txEl>
                                              <p:pRg st="123" end="24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6" dur="500" fill="hold"/>
                                        <p:tgtEl>
                                          <p:spTgt spid="219">
                                            <p:txEl>
                                              <p:pRg st="123" end="24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nodeType="clickEffect" fill="hold">
                      <p:stCondLst>
                        <p:cond delay="indefinite"/>
                      </p:stCondLst>
                      <p:childTnLst>
                        <p:par>
                          <p:cTn id="28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8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247" end="2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1" dur="500" fill="hold"/>
                                        <p:tgtEl>
                                          <p:spTgt spid="219">
                                            <p:txEl>
                                              <p:pRg st="247" end="27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2" dur="500" fill="hold"/>
                                        <p:tgtEl>
                                          <p:spTgt spid="219">
                                            <p:txEl>
                                              <p:pRg st="247" end="27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21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29A1F83D-4CC5-46E0-AFA9-165AA324C766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22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Elements of Programs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23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These are all different, valid names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143000" indent="-228240">
              <a:lnSpc>
                <a:spcPct val="100000"/>
              </a:lnSpc>
              <a:buClr>
                <a:srgbClr val="3333cc"/>
              </a:buClr>
              <a:buSzPct val="50000"/>
              <a:buFont typeface="Wingdings" charset="2"/>
              <a:buChar char="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X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143000" indent="-228240">
              <a:lnSpc>
                <a:spcPct val="100000"/>
              </a:lnSpc>
              <a:buClr>
                <a:srgbClr val="3333cc"/>
              </a:buClr>
              <a:buSzPct val="50000"/>
              <a:buFont typeface="Wingdings" charset="2"/>
              <a:buChar char="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Celsius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143000" indent="-228240">
              <a:lnSpc>
                <a:spcPct val="100000"/>
              </a:lnSpc>
              <a:buClr>
                <a:srgbClr val="3333cc"/>
              </a:buClr>
              <a:buSzPct val="50000"/>
              <a:buFont typeface="Wingdings" charset="2"/>
              <a:buChar char="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Spam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143000" indent="-228240">
              <a:lnSpc>
                <a:spcPct val="100000"/>
              </a:lnSpc>
              <a:buClr>
                <a:srgbClr val="3333cc"/>
              </a:buClr>
              <a:buSzPct val="50000"/>
              <a:buFont typeface="Wingdings" charset="2"/>
              <a:buChar char="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spam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143000" indent="-228240">
              <a:lnSpc>
                <a:spcPct val="100000"/>
              </a:lnSpc>
              <a:buClr>
                <a:srgbClr val="3333cc"/>
              </a:buClr>
              <a:buSzPct val="50000"/>
              <a:buFont typeface="Wingdings" charset="2"/>
              <a:buChar char="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spAm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143000" indent="-228240">
              <a:lnSpc>
                <a:spcPct val="100000"/>
              </a:lnSpc>
              <a:buClr>
                <a:srgbClr val="3333cc"/>
              </a:buClr>
              <a:buSzPct val="50000"/>
              <a:buFont typeface="Wingdings" charset="2"/>
              <a:buChar char="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Spam_and_Eggs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2" marL="1143000" indent="-228240">
              <a:lnSpc>
                <a:spcPct val="100000"/>
              </a:lnSpc>
              <a:buClr>
                <a:srgbClr val="3333cc"/>
              </a:buClr>
              <a:buSzPct val="50000"/>
              <a:buFont typeface="Wingdings" charset="2"/>
              <a:buChar char="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Spam_And_Eggs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293" dur="indefinite" restart="never" nodeType="tmRoot">
          <p:childTnLst>
            <p:seq>
              <p:cTn id="294" dur="indefinite" nodeType="mainSeq">
                <p:childTnLst>
                  <p:par>
                    <p:cTn id="295" nodeType="clickEffect" fill="hold">
                      <p:stCondLst>
                        <p:cond delay="indefinite"/>
                      </p:stCondLst>
                      <p:childTnLst>
                        <p:par>
                          <p:cTn id="29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9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9" dur="500" fill="hold"/>
                                        <p:tgtEl>
                                          <p:spTgt spid="223">
                                            <p:txEl>
                                              <p:p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0" dur="500" fill="hold"/>
                                        <p:tgtEl>
                                          <p:spTgt spid="223">
                                            <p:txEl>
                                              <p:p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1" nodeType="with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37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3" dur="500" fill="hold"/>
                                        <p:tgtEl>
                                          <p:spTgt spid="223">
                                            <p:txEl>
                                              <p:pRg st="37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4" dur="500" fill="hold"/>
                                        <p:tgtEl>
                                          <p:spTgt spid="223">
                                            <p:txEl>
                                              <p:pRg st="37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nodeType="with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39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7" dur="500" fill="hold"/>
                                        <p:tgtEl>
                                          <p:spTgt spid="223">
                                            <p:txEl>
                                              <p:pRg st="39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8" dur="500" fill="hold"/>
                                        <p:tgtEl>
                                          <p:spTgt spid="223">
                                            <p:txEl>
                                              <p:pRg st="39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nodeType="with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47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1" dur="500" fill="hold"/>
                                        <p:tgtEl>
                                          <p:spTgt spid="223">
                                            <p:txEl>
                                              <p:pRg st="47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2" dur="500" fill="hold"/>
                                        <p:tgtEl>
                                          <p:spTgt spid="223">
                                            <p:txEl>
                                              <p:pRg st="47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3" nodeType="with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52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5" dur="500" fill="hold"/>
                                        <p:tgtEl>
                                          <p:spTgt spid="223">
                                            <p:txEl>
                                              <p:pRg st="52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6" dur="500" fill="hold"/>
                                        <p:tgtEl>
                                          <p:spTgt spid="223">
                                            <p:txEl>
                                              <p:pRg st="52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nodeType="with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57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9" dur="500" fill="hold"/>
                                        <p:tgtEl>
                                          <p:spTgt spid="223">
                                            <p:txEl>
                                              <p:pRg st="57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0" dur="500" fill="hold"/>
                                        <p:tgtEl>
                                          <p:spTgt spid="223">
                                            <p:txEl>
                                              <p:pRg st="57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1" nodeType="with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62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3" dur="500" fill="hold"/>
                                        <p:tgtEl>
                                          <p:spTgt spid="223">
                                            <p:txEl>
                                              <p:pRg st="62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4" dur="500" fill="hold"/>
                                        <p:tgtEl>
                                          <p:spTgt spid="223">
                                            <p:txEl>
                                              <p:pRg st="62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5" nodeType="with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76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7" dur="500" fill="hold"/>
                                        <p:tgtEl>
                                          <p:spTgt spid="223">
                                            <p:txEl>
                                              <p:pRg st="76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8" dur="500" fill="hold"/>
                                        <p:tgtEl>
                                          <p:spTgt spid="223">
                                            <p:txEl>
                                              <p:pRg st="76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25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ED120BE5-C74F-4CE3-A1CA-6483966B0B76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26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Elements of Programs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27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Some identifiers are part of Python itself. These identifiers are known as </a:t>
            </a:r>
            <a:r>
              <a:rPr b="0" i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reserved words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(or </a:t>
            </a:r>
            <a:r>
              <a:rPr b="0" i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keywords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). This means they are not available for you to use as a name for a variable, etc. in your program.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and, del, for, is, raise, assert, elif, in, print, etc.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For a complete list, see Table 2.1 (p. 32)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329" dur="indefinite" restart="never" nodeType="tmRoot">
          <p:childTnLst>
            <p:seq>
              <p:cTn id="330" dur="indefinite" nodeType="mainSeq">
                <p:childTnLst>
                  <p:par>
                    <p:cTn id="331" nodeType="clickEffect" fill="hold">
                      <p:stCondLst>
                        <p:cond delay="indefinite"/>
                      </p:stCondLst>
                      <p:childTnLst>
                        <p:par>
                          <p:cTn id="33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3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0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5" dur="500" fill="hold"/>
                                        <p:tgtEl>
                                          <p:spTgt spid="227">
                                            <p:txEl>
                                              <p:pRg st="0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6" dur="500" fill="hold"/>
                                        <p:tgtEl>
                                          <p:spTgt spid="227">
                                            <p:txEl>
                                              <p:pRg st="0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nodeType="clickEffect" fill="hold">
                      <p:stCondLst>
                        <p:cond delay="indefinite"/>
                      </p:stCondLst>
                      <p:childTnLst>
                        <p:par>
                          <p:cTn id="33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3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202" end="2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1" dur="500" fill="hold"/>
                                        <p:tgtEl>
                                          <p:spTgt spid="227">
                                            <p:txEl>
                                              <p:pRg st="202" end="25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2" dur="500" fill="hold"/>
                                        <p:tgtEl>
                                          <p:spTgt spid="227">
                                            <p:txEl>
                                              <p:pRg st="202" end="25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nodeType="clickEffect" fill="hold">
                      <p:stCondLst>
                        <p:cond delay="indefinite"/>
                      </p:stCondLst>
                      <p:childTnLst>
                        <p:par>
                          <p:cTn id="34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4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258" end="3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7" dur="500" fill="hold"/>
                                        <p:tgtEl>
                                          <p:spTgt spid="227">
                                            <p:txEl>
                                              <p:pRg st="258" end="30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8" dur="500" fill="hold"/>
                                        <p:tgtEl>
                                          <p:spTgt spid="227">
                                            <p:txEl>
                                              <p:pRg st="258" end="30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Objectives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57" name="TextShape 2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To know the steps in an orderly software development process.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To understand programs following the input, process, output (IPO) pattern and be able to modify them in simple ways.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To understand the rules for forming valid Python identifiers and expressions.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58" name="TextShape 3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9" name="TextShape 4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8B7C7929-CB9A-47B9-BD40-6ECE4F75E49D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29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6E9C85E7-0453-476B-8BC3-950F73970CB5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0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Elements of Programs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31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Expressions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fragments of code that produce or calculate new data values are called </a:t>
            </a:r>
            <a:r>
              <a:rPr b="0" i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expressions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i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Literals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are used to represent a specific value, e.g. 3.9, 1, 1.0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Simple identifiers can also be expressions.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Also included are </a:t>
            </a:r>
            <a:r>
              <a:rPr b="0" i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strings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(textual data) and string literals (like "Hello").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349" dur="indefinite" restart="never" nodeType="tmRoot">
          <p:childTnLst>
            <p:seq>
              <p:cTn id="350" dur="indefinite" nodeType="mainSeq">
                <p:childTnLst>
                  <p:par>
                    <p:cTn id="351" nodeType="clickEffect" fill="hold">
                      <p:stCondLst>
                        <p:cond delay="indefinite"/>
                      </p:stCondLst>
                      <p:childTnLst>
                        <p:par>
                          <p:cTn id="35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5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5" dur="500" fill="hold"/>
                                        <p:tgtEl>
                                          <p:spTgt spid="231">
                                            <p:txEl>
                                              <p:p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6" dur="500" fill="hold"/>
                                        <p:tgtEl>
                                          <p:spTgt spid="231">
                                            <p:txEl>
                                              <p:p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nodeType="clickEffect" fill="hold">
                      <p:stCondLst>
                        <p:cond delay="indefinite"/>
                      </p:stCondLst>
                      <p:childTnLst>
                        <p:par>
                          <p:cTn id="35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5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12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1" dur="500" fill="hold"/>
                                        <p:tgtEl>
                                          <p:spTgt spid="231">
                                            <p:txEl>
                                              <p:pRg st="12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2" dur="500" fill="hold"/>
                                        <p:tgtEl>
                                          <p:spTgt spid="231">
                                            <p:txEl>
                                              <p:pRg st="12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nodeType="clickEffect" fill="hold">
                      <p:stCondLst>
                        <p:cond delay="indefinite"/>
                      </p:stCondLst>
                      <p:childTnLst>
                        <p:par>
                          <p:cTn id="36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6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100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7" dur="500" fill="hold"/>
                                        <p:tgtEl>
                                          <p:spTgt spid="231">
                                            <p:txEl>
                                              <p:pRg st="100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8" dur="500" fill="hold"/>
                                        <p:tgtEl>
                                          <p:spTgt spid="231">
                                            <p:txEl>
                                              <p:pRg st="100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nodeType="clickEffect" fill="hold">
                      <p:stCondLst>
                        <p:cond delay="indefinite"/>
                      </p:stCondLst>
                      <p:childTnLst>
                        <p:par>
                          <p:cTn id="37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7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166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3" dur="500" fill="hold"/>
                                        <p:tgtEl>
                                          <p:spTgt spid="231">
                                            <p:txEl>
                                              <p:pRg st="166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4" dur="500" fill="hold"/>
                                        <p:tgtEl>
                                          <p:spTgt spid="231">
                                            <p:txEl>
                                              <p:pRg st="166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nodeType="clickEffect" fill="hold">
                      <p:stCondLst>
                        <p:cond delay="indefinite"/>
                      </p:stCondLst>
                      <p:childTnLst>
                        <p:par>
                          <p:cTn id="37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7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210" end="2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9" dur="500" fill="hold"/>
                                        <p:tgtEl>
                                          <p:spTgt spid="231">
                                            <p:txEl>
                                              <p:pRg st="210" end="28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0" dur="500" fill="hold"/>
                                        <p:tgtEl>
                                          <p:spTgt spid="231">
                                            <p:txEl>
                                              <p:pRg st="210" end="28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3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EB943072-FBB6-4D57-897F-982F809D1515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4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Elements of Programs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35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&gt;&gt;&gt; x = 5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&gt;&gt;&gt; x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5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&gt;&gt;&gt; print(x)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5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&gt;&gt;&gt; print(spam)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Traceback (most recent call last):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File "&lt;pyshell#15&gt;", line 1, in -toplevel-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  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print spam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NameError: name 'spam' is not defined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&gt;&gt;&gt;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i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NameError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is the error when you try to use a variable without a value assigned to it.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381" dur="indefinite" restart="never" nodeType="tmRoot">
          <p:childTnLst>
            <p:seq>
              <p:cTn id="38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7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D632BAD3-731E-462F-823B-84E9C931C397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8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Elements of Programs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39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Simpler expressions can be combined using </a:t>
            </a:r>
            <a:r>
              <a:rPr b="0" i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operators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+, -, *, /, **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Spaces are irrelevant within an expression.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normal mathematical precedence applies.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((x1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–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x2) / 2*n) + (spam / k**3)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383" dur="indefinite" restart="never" nodeType="tmRoot">
          <p:childTnLst>
            <p:seq>
              <p:cTn id="384" dur="indefinite" nodeType="mainSeq">
                <p:childTnLst>
                  <p:par>
                    <p:cTn id="385" nodeType="clickEffect" fill="hold">
                      <p:stCondLst>
                        <p:cond delay="indefinite"/>
                      </p:stCondLst>
                      <p:childTnLst>
                        <p:par>
                          <p:cTn id="38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8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9" dur="500" fill="hold"/>
                                        <p:tgtEl>
                                          <p:spTgt spid="239">
                                            <p:txEl>
                                              <p:pRg st="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0" dur="500" fill="hold"/>
                                        <p:tgtEl>
                                          <p:spTgt spid="239">
                                            <p:txEl>
                                              <p:pRg st="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nodeType="clickEffect" fill="hold">
                      <p:stCondLst>
                        <p:cond delay="indefinite"/>
                      </p:stCondLst>
                      <p:childTnLst>
                        <p:par>
                          <p:cTn id="39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9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53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5" dur="500" fill="hold"/>
                                        <p:tgtEl>
                                          <p:spTgt spid="239">
                                            <p:txEl>
                                              <p:pRg st="53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6" dur="500" fill="hold"/>
                                        <p:tgtEl>
                                          <p:spTgt spid="239">
                                            <p:txEl>
                                              <p:pRg st="53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nodeType="clickEffect" fill="hold">
                      <p:stCondLst>
                        <p:cond delay="indefinite"/>
                      </p:stCondLst>
                      <p:childTnLst>
                        <p:par>
                          <p:cTn id="39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9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68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1" dur="500" fill="hold"/>
                                        <p:tgtEl>
                                          <p:spTgt spid="239">
                                            <p:txEl>
                                              <p:pRg st="68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2" dur="500" fill="hold"/>
                                        <p:tgtEl>
                                          <p:spTgt spid="239">
                                            <p:txEl>
                                              <p:pRg st="68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nodeType="clickEffect" fill="hold">
                      <p:stCondLst>
                        <p:cond delay="indefinite"/>
                      </p:stCondLst>
                      <p:childTnLst>
                        <p:par>
                          <p:cTn id="40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0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112" end="1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7" dur="500" fill="hold"/>
                                        <p:tgtEl>
                                          <p:spTgt spid="239">
                                            <p:txEl>
                                              <p:pRg st="112" end="15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8" dur="500" fill="hold"/>
                                        <p:tgtEl>
                                          <p:spTgt spid="239">
                                            <p:txEl>
                                              <p:pRg st="112" end="1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nodeType="clickEffect" fill="hold">
                      <p:stCondLst>
                        <p:cond delay="indefinite"/>
                      </p:stCondLst>
                      <p:childTnLst>
                        <p:par>
                          <p:cTn id="41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1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156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3" dur="500" fill="hold"/>
                                        <p:tgtEl>
                                          <p:spTgt spid="239">
                                            <p:txEl>
                                              <p:pRg st="156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4" dur="500" fill="hold"/>
                                        <p:tgtEl>
                                          <p:spTgt spid="239">
                                            <p:txEl>
                                              <p:pRg st="156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1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6B7DB6DC-B641-4F10-8C01-B41A16444040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2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Elements of Programs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43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Output Statements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print()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
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print(&lt;expr&gt;, &lt;expr&gt;, …, &lt;expr&gt;)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 print statement can print any number of expressions.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Successive print statements will display on separate lines.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 bare print will print a blank line.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415" dur="indefinite" restart="never" nodeType="tmRoot">
          <p:childTnLst>
            <p:seq>
              <p:cTn id="416" dur="indefinite" nodeType="mainSeq">
                <p:childTnLst>
                  <p:par>
                    <p:cTn id="417" nodeType="clickEffect" fill="hold">
                      <p:stCondLst>
                        <p:cond delay="indefinite"/>
                      </p:stCondLst>
                      <p:childTnLst>
                        <p:par>
                          <p:cTn id="41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1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1" dur="500" fill="hold"/>
                                        <p:tgtEl>
                                          <p:spTgt spid="243">
                                            <p:txEl>
                                              <p:p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2" dur="500" fill="hold"/>
                                        <p:tgtEl>
                                          <p:spTgt spid="243">
                                            <p:txEl>
                                              <p:p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nodeType="clickEffect" fill="hold">
                      <p:stCondLst>
                        <p:cond delay="indefinite"/>
                      </p:stCondLst>
                      <p:childTnLst>
                        <p:par>
                          <p:cTn id="42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2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18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7" dur="500" fill="hold"/>
                                        <p:tgtEl>
                                          <p:spTgt spid="243">
                                            <p:txEl>
                                              <p:pRg st="18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8" dur="500" fill="hold"/>
                                        <p:tgtEl>
                                          <p:spTgt spid="243">
                                            <p:txEl>
                                              <p:pRg st="18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nodeType="clickEffect" fill="hold">
                      <p:stCondLst>
                        <p:cond delay="indefinite"/>
                      </p:stCondLst>
                      <p:childTnLst>
                        <p:par>
                          <p:cTn id="43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3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59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3" dur="500" fill="hold"/>
                                        <p:tgtEl>
                                          <p:spTgt spid="243">
                                            <p:txEl>
                                              <p:pRg st="59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4" dur="500" fill="hold"/>
                                        <p:tgtEl>
                                          <p:spTgt spid="243">
                                            <p:txEl>
                                              <p:pRg st="59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nodeType="clickEffect" fill="hold">
                      <p:stCondLst>
                        <p:cond delay="indefinite"/>
                      </p:stCondLst>
                      <p:childTnLst>
                        <p:par>
                          <p:cTn id="43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3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114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9" dur="500" fill="hold"/>
                                        <p:tgtEl>
                                          <p:spTgt spid="243">
                                            <p:txEl>
                                              <p:pRg st="114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0" dur="500" fill="hold"/>
                                        <p:tgtEl>
                                          <p:spTgt spid="243">
                                            <p:txEl>
                                              <p:pRg st="114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nodeType="clickEffect" fill="hold">
                      <p:stCondLst>
                        <p:cond delay="indefinite"/>
                      </p:stCondLst>
                      <p:childTnLst>
                        <p:par>
                          <p:cTn id="44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4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174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45" dur="500" fill="hold"/>
                                        <p:tgtEl>
                                          <p:spTgt spid="243">
                                            <p:txEl>
                                              <p:pRg st="174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6" dur="500" fill="hold"/>
                                        <p:tgtEl>
                                          <p:spTgt spid="243">
                                            <p:txEl>
                                              <p:pRg st="174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5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16B8C680-9A8B-45AA-91A8-84EDAA74C0E0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6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Elements of Programs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47" name="TextShape 4"/>
          <p:cNvSpPr txBox="1"/>
          <p:nvPr/>
        </p:nvSpPr>
        <p:spPr>
          <a:xfrm>
            <a:off x="609480" y="2017800"/>
            <a:ext cx="487656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print(3+4)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print(3, 4, 3+4)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print()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print(3, 4, end=" "),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print(3 + 4)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print("The answer is", 3+4)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48" name="TextShape 5"/>
          <p:cNvSpPr txBox="1"/>
          <p:nvPr/>
        </p:nvSpPr>
        <p:spPr>
          <a:xfrm>
            <a:off x="5983200" y="2017800"/>
            <a:ext cx="27032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7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3 4 7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3 4 7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The answer is 7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447" dur="indefinite" restart="never" nodeType="tmRoot">
          <p:childTnLst>
            <p:seq>
              <p:cTn id="44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0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3D11B62D-17DB-4A1B-BC72-C9E0F74F3279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1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Assignment Statements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52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Simple Assignment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&lt;variable&gt; = &lt;expr&gt;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
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variable is an identifier, expr is an expression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expression on the RHS is evaluated to produce a value which is then associated with the variable named on the LHS.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449" dur="indefinite" restart="never" nodeType="tmRoot">
          <p:childTnLst>
            <p:seq>
              <p:cTn id="450" dur="indefinite" nodeType="mainSeq">
                <p:childTnLst>
                  <p:par>
                    <p:cTn id="451" nodeType="clickEffect" fill="hold">
                      <p:stCondLst>
                        <p:cond delay="indefinite"/>
                      </p:stCondLst>
                      <p:childTnLst>
                        <p:par>
                          <p:cTn id="45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5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5" dur="500" fill="hold"/>
                                        <p:tgtEl>
                                          <p:spTgt spid="252">
                                            <p:txEl>
                                              <p:p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6" dur="500" fill="hold"/>
                                        <p:tgtEl>
                                          <p:spTgt spid="252">
                                            <p:txEl>
                                              <p:p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nodeType="clickEffect" fill="hold">
                      <p:stCondLst>
                        <p:cond delay="indefinite"/>
                      </p:stCondLst>
                      <p:childTnLst>
                        <p:par>
                          <p:cTn id="45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5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18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61" dur="500" fill="hold"/>
                                        <p:tgtEl>
                                          <p:spTgt spid="252">
                                            <p:txEl>
                                              <p:pRg st="18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2" dur="500" fill="hold"/>
                                        <p:tgtEl>
                                          <p:spTgt spid="252">
                                            <p:txEl>
                                              <p:pRg st="18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nodeType="clickEffect" fill="hold">
                      <p:stCondLst>
                        <p:cond delay="indefinite"/>
                      </p:stCondLst>
                      <p:childTnLst>
                        <p:par>
                          <p:cTn id="46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6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87" end="2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67" dur="500" fill="hold"/>
                                        <p:tgtEl>
                                          <p:spTgt spid="252">
                                            <p:txEl>
                                              <p:pRg st="87" end="20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8" dur="500" fill="hold"/>
                                        <p:tgtEl>
                                          <p:spTgt spid="252">
                                            <p:txEl>
                                              <p:pRg st="87" end="20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4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463C3F91-5EA2-4D0C-9BE4-4511E787C201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5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Assignment Statements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56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x = 3.9 * x * (1-x)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fahrenheit = 9/5 * celsius + 32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x = 5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469" dur="indefinite" restart="never" nodeType="tmRoot">
          <p:childTnLst>
            <p:seq>
              <p:cTn id="470" dur="indefinite" nodeType="mainSeq">
                <p:childTnLst>
                  <p:par>
                    <p:cTn id="471" nodeType="clickEffect" fill="hold">
                      <p:stCondLst>
                        <p:cond delay="indefinite"/>
                      </p:stCondLst>
                      <p:childTnLst>
                        <p:par>
                          <p:cTn id="47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7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5" dur="500" fill="hold"/>
                                        <p:tgtEl>
                                          <p:spTgt spid="256">
                                            <p:txEl>
                                              <p:p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6" dur="500" fill="hold"/>
                                        <p:tgtEl>
                                          <p:spTgt spid="256">
                                            <p:txEl>
                                              <p:p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nodeType="clickEffect" fill="hold">
                      <p:stCondLst>
                        <p:cond delay="indefinite"/>
                      </p:stCondLst>
                      <p:childTnLst>
                        <p:par>
                          <p:cTn id="47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7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2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81" dur="500" fill="hold"/>
                                        <p:tgtEl>
                                          <p:spTgt spid="256">
                                            <p:txEl>
                                              <p:pRg st="2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2" dur="500" fill="hold"/>
                                        <p:tgtEl>
                                          <p:spTgt spid="256">
                                            <p:txEl>
                                              <p:pRg st="2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nodeType="clickEffect" fill="hold">
                      <p:stCondLst>
                        <p:cond delay="indefinite"/>
                      </p:stCondLst>
                      <p:childTnLst>
                        <p:par>
                          <p:cTn id="48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8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52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87" dur="500" fill="hold"/>
                                        <p:tgtEl>
                                          <p:spTgt spid="256">
                                            <p:txEl>
                                              <p:pRg st="52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8" dur="500" fill="hold"/>
                                        <p:tgtEl>
                                          <p:spTgt spid="256">
                                            <p:txEl>
                                              <p:pRg st="52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8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9837F14A-228E-442E-8BFC-5FD26DD6FE68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9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Assignment Statements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60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Variables can be reassigned as many times as you want!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myVar = 0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myVar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0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myVar = 7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myVar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7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myVar = myVar + 1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myVar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8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489" dur="indefinite" restart="never" nodeType="tmRoot">
          <p:childTnLst>
            <p:seq>
              <p:cTn id="49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62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3CCFB2F4-42BB-4E55-B0E8-F9213C73BBDB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63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Assignment Statements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64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Variables are like a box we can put values in.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When a variable changes, the old value is erased and a new one is written in.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
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
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pic>
        <p:nvPicPr>
          <p:cNvPr id="265" name="Picture 1" descr=""/>
          <p:cNvPicPr/>
          <p:nvPr/>
        </p:nvPicPr>
        <p:blipFill>
          <a:blip r:embed="rId1"/>
          <a:stretch/>
        </p:blipFill>
        <p:spPr>
          <a:xfrm>
            <a:off x="1676520" y="4419720"/>
            <a:ext cx="5790960" cy="1563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491" dur="indefinite" restart="never" nodeType="tmRoot">
          <p:childTnLst>
            <p:seq>
              <p:cTn id="492" dur="indefinite" nodeType="mainSeq">
                <p:childTnLst>
                  <p:par>
                    <p:cTn id="493" nodeType="clickEffect" fill="hold">
                      <p:stCondLst>
                        <p:cond delay="indefinite"/>
                      </p:stCondLst>
                      <p:childTnLst>
                        <p:par>
                          <p:cTn id="49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9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0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7" dur="500" fill="hold"/>
                                        <p:tgtEl>
                                          <p:spTgt spid="264">
                                            <p:txEl>
                                              <p:pRg st="0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8" dur="500" fill="hold"/>
                                        <p:tgtEl>
                                          <p:spTgt spid="264">
                                            <p:txEl>
                                              <p:pRg st="0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nodeType="clickEffect" fill="hold">
                      <p:stCondLst>
                        <p:cond delay="indefinite"/>
                      </p:stCondLst>
                      <p:childTnLst>
                        <p:par>
                          <p:cTn id="50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0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47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03" dur="500" fill="hold"/>
                                        <p:tgtEl>
                                          <p:spTgt spid="264">
                                            <p:txEl>
                                              <p:pRg st="47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4" dur="500" fill="hold"/>
                                        <p:tgtEl>
                                          <p:spTgt spid="264">
                                            <p:txEl>
                                              <p:pRg st="47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67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B2686270-6602-46B4-B17F-8A8C3D314CF1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68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Assignment Statements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69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Technically, this model of assignment is simplistic for Python.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doesn't overwrite these memory locations (boxes).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Assigning a variable is more like putting a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“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sticky note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”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on a value and saying,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“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this is x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”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.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
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pic>
        <p:nvPicPr>
          <p:cNvPr id="270" name="Picture 1" descr=""/>
          <p:cNvPicPr/>
          <p:nvPr/>
        </p:nvPicPr>
        <p:blipFill>
          <a:blip r:embed="rId1"/>
          <a:stretch/>
        </p:blipFill>
        <p:spPr>
          <a:xfrm>
            <a:off x="3809880" y="4900680"/>
            <a:ext cx="4266720" cy="1525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05" dur="indefinite" restart="never" nodeType="tmRoot">
          <p:childTnLst>
            <p:seq>
              <p:cTn id="506" dur="indefinite" nodeType="mainSeq">
                <p:childTnLst>
                  <p:par>
                    <p:cTn id="507" nodeType="clickEffect" fill="hold">
                      <p:stCondLst>
                        <p:cond delay="indefinite"/>
                      </p:stCondLst>
                      <p:childTnLst>
                        <p:par>
                          <p:cTn id="50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0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1" dur="500" fill="hold"/>
                                        <p:tgtEl>
                                          <p:spTgt spid="269">
                                            <p:txEl>
                                              <p:p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2" dur="500" fill="hold"/>
                                        <p:tgtEl>
                                          <p:spTgt spid="269">
                                            <p:txEl>
                                              <p:p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nodeType="clickEffect" fill="hold">
                      <p:stCondLst>
                        <p:cond delay="indefinite"/>
                      </p:stCondLst>
                      <p:childTnLst>
                        <p:par>
                          <p:cTn id="51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1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64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7" dur="500" fill="hold"/>
                                        <p:tgtEl>
                                          <p:spTgt spid="269">
                                            <p:txEl>
                                              <p:pRg st="64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8" dur="500" fill="hold"/>
                                        <p:tgtEl>
                                          <p:spTgt spid="269">
                                            <p:txEl>
                                              <p:pRg st="64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nodeType="clickEffect" fill="hold">
                      <p:stCondLst>
                        <p:cond delay="indefinite"/>
                      </p:stCondLst>
                      <p:childTnLst>
                        <p:par>
                          <p:cTn id="52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2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121" end="2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23" dur="500" fill="hold"/>
                                        <p:tgtEl>
                                          <p:spTgt spid="269">
                                            <p:txEl>
                                              <p:pRg st="121" end="2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4" dur="500" fill="hold"/>
                                        <p:tgtEl>
                                          <p:spTgt spid="269">
                                            <p:txEl>
                                              <p:pRg st="121" end="2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3150DB94-C514-4169-BEB9-56FE3E035950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Objectives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63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To be able to understand and write Python statements to output information to the screen, assign values to variables, get numeric information entered from the keyboard, and perform a counted loop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>
                <p:childTnLst>
                  <p:par>
                    <p:cTn id="7" nodeType="clickEffect" fill="hold">
                      <p:stCondLst>
                        <p:cond delay="indefinite"/>
                      </p:stCondLst>
                      <p:childTnLst>
                        <p:par>
                          <p:cTn id="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63">
                                            <p:txEl>
                                              <p:pRg st="0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63">
                                            <p:txEl>
                                              <p:pRg st="0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72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C5779366-EF50-40E7-9139-BEA8F91C2B98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73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Assigning Input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74" name="TextShape 4"/>
          <p:cNvSpPr txBox="1"/>
          <p:nvPr/>
        </p:nvSpPr>
        <p:spPr>
          <a:xfrm>
            <a:off x="380880" y="2017800"/>
            <a:ext cx="857376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purpose of an input statement is to get input from the user and store it into a variable.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&lt;variable&gt; = eval(input(&lt;prompt&gt;))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Here, </a:t>
            </a:r>
            <a:r>
              <a:rPr b="0" lang="en-US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eval</a:t>
            </a:r>
            <a:r>
              <a:rPr b="0" lang="en-US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is wrapped around the </a:t>
            </a:r>
            <a:r>
              <a:rPr b="0" lang="en-US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input </a:t>
            </a:r>
            <a:r>
              <a:rPr b="0" lang="en-US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function.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525" dur="indefinite" restart="never" nodeType="tmRoot">
          <p:childTnLst>
            <p:seq>
              <p:cTn id="526" dur="indefinite" nodeType="mainSeq">
                <p:childTnLst>
                  <p:par>
                    <p:cTn id="527" nodeType="clickEffect" fill="hold">
                      <p:stCondLst>
                        <p:cond delay="indefinite"/>
                      </p:stCondLst>
                      <p:childTnLst>
                        <p:par>
                          <p:cTn id="52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2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0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1" dur="500" fill="hold"/>
                                        <p:tgtEl>
                                          <p:spTgt spid="274">
                                            <p:txEl>
                                              <p:pRg st="0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2" dur="500" fill="hold"/>
                                        <p:tgtEl>
                                          <p:spTgt spid="274">
                                            <p:txEl>
                                              <p:pRg st="0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nodeType="clickEffect" fill="hold">
                      <p:stCondLst>
                        <p:cond delay="indefinite"/>
                      </p:stCondLst>
                      <p:childTnLst>
                        <p:par>
                          <p:cTn id="53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3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94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7" dur="500" fill="hold"/>
                                        <p:tgtEl>
                                          <p:spTgt spid="274">
                                            <p:txEl>
                                              <p:pRg st="94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8" dur="500" fill="hold"/>
                                        <p:tgtEl>
                                          <p:spTgt spid="274">
                                            <p:txEl>
                                              <p:pRg st="94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9" nodeType="clickEffect" fill="hold">
                      <p:stCondLst>
                        <p:cond delay="indefinite"/>
                      </p:stCondLst>
                      <p:childTnLst>
                        <p:par>
                          <p:cTn id="54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4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29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43" dur="500" fill="hold"/>
                                        <p:tgtEl>
                                          <p:spTgt spid="274">
                                            <p:txEl>
                                              <p:pRg st="129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4" dur="500" fill="hold"/>
                                        <p:tgtEl>
                                          <p:spTgt spid="274">
                                            <p:txEl>
                                              <p:pRg st="129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76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9955659A-5127-4E7F-94BC-D21AD5B01ABA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77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Assigning Input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78" name="TextShape 4"/>
          <p:cNvSpPr txBox="1"/>
          <p:nvPr/>
        </p:nvSpPr>
        <p:spPr>
          <a:xfrm>
            <a:off x="1143000" y="20574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First the prompt is printed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input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part waits for the user to enter a value and press &lt;enter&gt;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expression that was entered is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eval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uated to turn it from a string of characters into a Python value (a number).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value is assigned to the variable.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For string input: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
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&lt;var&gt; = input(&lt;prompt&gt;)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545" dur="indefinite" restart="never" nodeType="tmRoot">
          <p:childTnLst>
            <p:seq>
              <p:cTn id="546" dur="indefinite" nodeType="mainSeq">
                <p:childTnLst>
                  <p:par>
                    <p:cTn id="547" nodeType="clickEffect" fill="hold">
                      <p:stCondLst>
                        <p:cond delay="indefinite"/>
                      </p:stCondLst>
                      <p:childTnLst>
                        <p:par>
                          <p:cTn id="54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4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1" dur="500" fill="hold"/>
                                        <p:tgtEl>
                                          <p:spTgt spid="278">
                                            <p:txEl>
                                              <p:p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2" dur="500" fill="hold"/>
                                        <p:tgtEl>
                                          <p:spTgt spid="278">
                                            <p:txEl>
                                              <p:p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3" nodeType="clickEffect" fill="hold">
                      <p:stCondLst>
                        <p:cond delay="indefinite"/>
                      </p:stCondLst>
                      <p:childTnLst>
                        <p:par>
                          <p:cTn id="55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5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28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7" dur="500" fill="hold"/>
                                        <p:tgtEl>
                                          <p:spTgt spid="278">
                                            <p:txEl>
                                              <p:pRg st="28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8" dur="500" fill="hold"/>
                                        <p:tgtEl>
                                          <p:spTgt spid="278">
                                            <p:txEl>
                                              <p:pRg st="28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9" nodeType="clickEffect" fill="hold">
                      <p:stCondLst>
                        <p:cond delay="indefinite"/>
                      </p:stCondLst>
                      <p:childTnLst>
                        <p:par>
                          <p:cTn id="56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6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97" end="2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63" dur="500" fill="hold"/>
                                        <p:tgtEl>
                                          <p:spTgt spid="278">
                                            <p:txEl>
                                              <p:pRg st="97" end="2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4" dur="500" fill="hold"/>
                                        <p:tgtEl>
                                          <p:spTgt spid="278">
                                            <p:txEl>
                                              <p:pRg st="97" end="2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5" nodeType="clickEffect" fill="hold">
                      <p:stCondLst>
                        <p:cond delay="indefinite"/>
                      </p:stCondLst>
                      <p:childTnLst>
                        <p:par>
                          <p:cTn id="56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6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213" end="2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69" dur="500" fill="hold"/>
                                        <p:tgtEl>
                                          <p:spTgt spid="278">
                                            <p:txEl>
                                              <p:pRg st="213" end="25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0" dur="500" fill="hold"/>
                                        <p:tgtEl>
                                          <p:spTgt spid="278">
                                            <p:txEl>
                                              <p:pRg st="213" end="25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1" nodeType="clickEffect" fill="hold">
                      <p:stCondLst>
                        <p:cond delay="indefinite"/>
                      </p:stCondLst>
                      <p:childTnLst>
                        <p:par>
                          <p:cTn id="57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7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253" end="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75" dur="500" fill="hold"/>
                                        <p:tgtEl>
                                          <p:spTgt spid="278">
                                            <p:txEl>
                                              <p:pRg st="253" end="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6" dur="500" fill="hold"/>
                                        <p:tgtEl>
                                          <p:spTgt spid="278">
                                            <p:txEl>
                                              <p:pRg st="253" end="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TextShape 1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Assigning Input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80" name="TextShape 2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Beware: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the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eval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function is very powerful and potentially dangerous!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When we evaluate user input, we allow the user to enter a portion of our program, which Python will then evaluate.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81" name="TextShape 3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82" name="TextShape 4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39528460-0854-4C7B-8CBB-2ABD4F5A5E66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577" dur="indefinite" restart="never" nodeType="tmRoot">
          <p:childTnLst>
            <p:seq>
              <p:cTn id="57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TextShape 1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Assigning Input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84" name="TextShape 2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Someone who knows Python could exploit this ability and enter malicious instructions, e.g. capture private information or delete files on the computer.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This is called a </a:t>
            </a:r>
            <a:r>
              <a:rPr b="0" i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code injection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attack, because an attacker is injecting malicious code into the running program.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85" name="TextShape 3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86" name="TextShape 4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54DEFC46-0B94-4229-B6B6-2F4FE0F9D384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579" dur="indefinite" restart="never" nodeType="tmRoot">
          <p:childTnLst>
            <p:seq>
              <p:cTn id="58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TextShape 1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Assigning Input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88" name="TextShape 2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When writing programs for your own personal use, this is probably not much of an issue.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When the input is coming from untrusted sources, like users on the Internet, the use of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eval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could be disastrous.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We will see some safer alternatives in the next chapter.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89" name="TextShape 3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90" name="TextShape 4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07312E3A-9AEC-4E79-B83C-AF3B93C05387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581" dur="indefinite" restart="never" nodeType="tmRoot">
          <p:childTnLst>
            <p:seq>
              <p:cTn id="58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92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B6208E4F-4C7F-4338-8CB7-3E974437F26D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93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Simultaneous Assignment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94" name="TextShape 4"/>
          <p:cNvSpPr txBox="1"/>
          <p:nvPr/>
        </p:nvSpPr>
        <p:spPr>
          <a:xfrm>
            <a:off x="762120" y="2017800"/>
            <a:ext cx="819288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Several values can be calculated at the same time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&lt;var&gt;, &lt;var&gt;, … = &lt;expr&gt;, &lt;expr&gt;, …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Evaluate the expressions in the RHS and assign them to the variables on the LHS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583" dur="indefinite" restart="never" nodeType="tmRoot">
          <p:childTnLst>
            <p:seq>
              <p:cTn id="584" dur="indefinite" nodeType="mainSeq">
                <p:childTnLst>
                  <p:par>
                    <p:cTn id="585" nodeType="clickEffect" fill="hold">
                      <p:stCondLst>
                        <p:cond delay="indefinite"/>
                      </p:stCondLst>
                      <p:childTnLst>
                        <p:par>
                          <p:cTn id="58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8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st="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89" dur="500" fill="hold"/>
                                        <p:tgtEl>
                                          <p:spTgt spid="294">
                                            <p:txEl>
                                              <p:pRg st="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0" dur="500" fill="hold"/>
                                        <p:tgtEl>
                                          <p:spTgt spid="294">
                                            <p:txEl>
                                              <p:pRg st="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1" nodeType="clickEffect" fill="hold">
                      <p:stCondLst>
                        <p:cond delay="indefinite"/>
                      </p:stCondLst>
                      <p:childTnLst>
                        <p:par>
                          <p:cTn id="59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9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st="50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5" dur="500" fill="hold"/>
                                        <p:tgtEl>
                                          <p:spTgt spid="294">
                                            <p:txEl>
                                              <p:pRg st="50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6" dur="500" fill="hold"/>
                                        <p:tgtEl>
                                          <p:spTgt spid="294">
                                            <p:txEl>
                                              <p:pRg st="50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7" nodeType="clickEffect" fill="hold">
                      <p:stCondLst>
                        <p:cond delay="indefinite"/>
                      </p:stCondLst>
                      <p:childTnLst>
                        <p:par>
                          <p:cTn id="59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9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st="86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01" dur="500" fill="hold"/>
                                        <p:tgtEl>
                                          <p:spTgt spid="294">
                                            <p:txEl>
                                              <p:pRg st="86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2" dur="500" fill="hold"/>
                                        <p:tgtEl>
                                          <p:spTgt spid="294">
                                            <p:txEl>
                                              <p:pRg st="86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96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BA8CC71B-F2D7-4332-A561-697082546F13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97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Simultaneous Assignment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98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sum, diff = x+y, x-y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How could you use this to swap the values for x and y?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Why doesn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’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 this work?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
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x = y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
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y = x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We could use a temporary variable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…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603" dur="indefinite" restart="never" nodeType="tmRoot">
          <p:childTnLst>
            <p:seq>
              <p:cTn id="604" dur="indefinite" nodeType="mainSeq">
                <p:childTnLst>
                  <p:par>
                    <p:cTn id="605" nodeType="clickEffect" fill="hold">
                      <p:stCondLst>
                        <p:cond delay="indefinite"/>
                      </p:stCondLst>
                      <p:childTnLst>
                        <p:par>
                          <p:cTn id="60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0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09" dur="500" fill="hold"/>
                                        <p:tgtEl>
                                          <p:spTgt spid="298">
                                            <p:txEl>
                                              <p:p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0" dur="500" fill="hold"/>
                                        <p:tgtEl>
                                          <p:spTgt spid="298">
                                            <p:txEl>
                                              <p:p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1" nodeType="clickEffect" fill="hold">
                      <p:stCondLst>
                        <p:cond delay="indefinite"/>
                      </p:stCondLst>
                      <p:childTnLst>
                        <p:par>
                          <p:cTn id="61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1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21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5" dur="500" fill="hold"/>
                                        <p:tgtEl>
                                          <p:spTgt spid="298">
                                            <p:txEl>
                                              <p:pRg st="21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6" dur="500" fill="hold"/>
                                        <p:tgtEl>
                                          <p:spTgt spid="298">
                                            <p:txEl>
                                              <p:pRg st="21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7" nodeType="clickEffect" fill="hold">
                      <p:stCondLst>
                        <p:cond delay="indefinite"/>
                      </p:stCondLst>
                      <p:childTnLst>
                        <p:par>
                          <p:cTn id="61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1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76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21" dur="500" fill="hold"/>
                                        <p:tgtEl>
                                          <p:spTgt spid="298">
                                            <p:txEl>
                                              <p:pRg st="76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2" dur="500" fill="hold"/>
                                        <p:tgtEl>
                                          <p:spTgt spid="298">
                                            <p:txEl>
                                              <p:pRg st="76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3" nodeType="clickEffect" fill="hold">
                      <p:stCondLst>
                        <p:cond delay="indefinite"/>
                      </p:stCondLst>
                      <p:childTnLst>
                        <p:par>
                          <p:cTn id="62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2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111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27" dur="500" fill="hold"/>
                                        <p:tgtEl>
                                          <p:spTgt spid="298">
                                            <p:txEl>
                                              <p:pRg st="111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8" dur="500" fill="hold"/>
                                        <p:tgtEl>
                                          <p:spTgt spid="298">
                                            <p:txEl>
                                              <p:pRg st="111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00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84B76C77-62C6-44B8-90BC-018636A5DA99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01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Simultaneous Assignment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02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We can swap the values of two variables quite easily in Python!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x, y = y, x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x = 3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y = 4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print(x, y)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3 4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x, y = y, x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print(x, y)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4 3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629" dur="indefinite" restart="never" nodeType="tmRoot">
          <p:childTnLst>
            <p:seq>
              <p:cTn id="630" dur="indefinite" nodeType="mainSeq">
                <p:childTnLst>
                  <p:par>
                    <p:cTn id="631" nodeType="clickEffect" fill="hold">
                      <p:stCondLst>
                        <p:cond delay="indefinite"/>
                      </p:stCondLst>
                      <p:childTnLst>
                        <p:par>
                          <p:cTn id="63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3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35" dur="500" fill="hold"/>
                                        <p:tgtEl>
                                          <p:spTgt spid="302">
                                            <p:txEl>
                                              <p:p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6" dur="500" fill="hold"/>
                                        <p:tgtEl>
                                          <p:spTgt spid="302">
                                            <p:txEl>
                                              <p:p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7" nodeType="with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64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39" dur="500" fill="hold"/>
                                        <p:tgtEl>
                                          <p:spTgt spid="302">
                                            <p:txEl>
                                              <p:pRg st="64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0" dur="500" fill="hold"/>
                                        <p:tgtEl>
                                          <p:spTgt spid="302">
                                            <p:txEl>
                                              <p:pRg st="64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1" nodeType="with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76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43" dur="500" fill="hold"/>
                                        <p:tgtEl>
                                          <p:spTgt spid="302">
                                            <p:txEl>
                                              <p:pRg st="76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4" dur="500" fill="hold"/>
                                        <p:tgtEl>
                                          <p:spTgt spid="302">
                                            <p:txEl>
                                              <p:pRg st="76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5" nodeType="with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86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47" dur="500" fill="hold"/>
                                        <p:tgtEl>
                                          <p:spTgt spid="302">
                                            <p:txEl>
                                              <p:pRg st="86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8" dur="500" fill="hold"/>
                                        <p:tgtEl>
                                          <p:spTgt spid="302">
                                            <p:txEl>
                                              <p:pRg st="86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9" nodeType="with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96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1" dur="500" fill="hold"/>
                                        <p:tgtEl>
                                          <p:spTgt spid="302">
                                            <p:txEl>
                                              <p:pRg st="96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2" dur="500" fill="hold"/>
                                        <p:tgtEl>
                                          <p:spTgt spid="302">
                                            <p:txEl>
                                              <p:pRg st="96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3" nodeType="with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112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5" dur="500" fill="hold"/>
                                        <p:tgtEl>
                                          <p:spTgt spid="302">
                                            <p:txEl>
                                              <p:pRg st="112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6" dur="500" fill="hold"/>
                                        <p:tgtEl>
                                          <p:spTgt spid="302">
                                            <p:txEl>
                                              <p:pRg st="112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7" nodeType="with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116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9" dur="500" fill="hold"/>
                                        <p:tgtEl>
                                          <p:spTgt spid="302">
                                            <p:txEl>
                                              <p:pRg st="116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0" dur="500" fill="hold"/>
                                        <p:tgtEl>
                                          <p:spTgt spid="302">
                                            <p:txEl>
                                              <p:pRg st="116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1" nodeType="with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132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63" dur="500" fill="hold"/>
                                        <p:tgtEl>
                                          <p:spTgt spid="302">
                                            <p:txEl>
                                              <p:pRg st="132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4" dur="500" fill="hold"/>
                                        <p:tgtEl>
                                          <p:spTgt spid="302">
                                            <p:txEl>
                                              <p:pRg st="132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5" nodeType="with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148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67" dur="500" fill="hold"/>
                                        <p:tgtEl>
                                          <p:spTgt spid="302">
                                            <p:txEl>
                                              <p:pRg st="148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8" dur="500" fill="hold"/>
                                        <p:tgtEl>
                                          <p:spTgt spid="302">
                                            <p:txEl>
                                              <p:pRg st="148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04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EEF564EC-93DF-47AD-B86B-DFB63567A86A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05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Simultaneous Assignment</a:t>
            </a: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	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06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We can use this same idea to input multiple variables from a single input statement!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Use commas to separate the inputs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
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def spamneggs():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
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  spam, eggs = eval(input("Enter # of slices of spam followed by # of eggs: "))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
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  print ("You ordered", eggs, "eggs and", spam, "slices of spam. Yum!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“)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
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
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&gt;&gt;&gt; spamneggs()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
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Enter the number of slices of spam followed by the number of eggs: 3, 2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
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You ordered 2 eggs and 3 slices of spam. Yum!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
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&gt;&gt;&gt;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669" dur="indefinite" restart="never" nodeType="tmRoot">
          <p:childTnLst>
            <p:seq>
              <p:cTn id="670" dur="indefinite" nodeType="mainSeq">
                <p:childTnLst>
                  <p:par>
                    <p:cTn id="671" nodeType="clickEffect" fill="hold">
                      <p:stCondLst>
                        <p:cond delay="indefinite"/>
                      </p:stCondLst>
                      <p:childTnLst>
                        <p:par>
                          <p:cTn id="67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7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0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75" dur="500" fill="hold"/>
                                        <p:tgtEl>
                                          <p:spTgt spid="306">
                                            <p:txEl>
                                              <p:pRg st="0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76" dur="500" fill="hold"/>
                                        <p:tgtEl>
                                          <p:spTgt spid="306">
                                            <p:txEl>
                                              <p:pRg st="0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7" nodeType="clickEffect" fill="hold">
                      <p:stCondLst>
                        <p:cond delay="indefinite"/>
                      </p:stCondLst>
                      <p:childTnLst>
                        <p:par>
                          <p:cTn id="67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7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85" end="4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81" dur="500" fill="hold"/>
                                        <p:tgtEl>
                                          <p:spTgt spid="306">
                                            <p:txEl>
                                              <p:pRg st="85" end="4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2" dur="500" fill="hold"/>
                                        <p:tgtEl>
                                          <p:spTgt spid="306">
                                            <p:txEl>
                                              <p:pRg st="85" end="4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08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4070B1C0-CC7C-4873-BBB5-78261E464708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09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Definite Loops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10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 </a:t>
            </a:r>
            <a:r>
              <a:rPr b="0" i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definite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loop executes a definite number of times, i.e., at the time Python starts the loop it knows exactly how many </a:t>
            </a:r>
            <a:r>
              <a:rPr b="0" i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iterations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to do.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for &lt;var&gt; in &lt;sequence&gt;: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
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&lt;body&gt;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beginning and end of the body are indicated by indentation.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683" dur="indefinite" restart="never" nodeType="tmRoot">
          <p:childTnLst>
            <p:seq>
              <p:cTn id="684" dur="indefinite" nodeType="mainSeq">
                <p:childTnLst>
                  <p:par>
                    <p:cTn id="685" nodeType="clickEffect" fill="hold">
                      <p:stCondLst>
                        <p:cond delay="indefinite"/>
                      </p:stCondLst>
                      <p:childTnLst>
                        <p:par>
                          <p:cTn id="68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8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0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89" dur="500" fill="hold"/>
                                        <p:tgtEl>
                                          <p:spTgt spid="310">
                                            <p:txEl>
                                              <p:pRg st="0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90" dur="500" fill="hold"/>
                                        <p:tgtEl>
                                          <p:spTgt spid="310">
                                            <p:txEl>
                                              <p:pRg st="0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1" nodeType="clickEffect" fill="hold">
                      <p:stCondLst>
                        <p:cond delay="indefinite"/>
                      </p:stCondLst>
                      <p:childTnLst>
                        <p:par>
                          <p:cTn id="69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9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138" end="1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95" dur="500" fill="hold"/>
                                        <p:tgtEl>
                                          <p:spTgt spid="310">
                                            <p:txEl>
                                              <p:pRg st="138" end="17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96" dur="500" fill="hold"/>
                                        <p:tgtEl>
                                          <p:spTgt spid="310">
                                            <p:txEl>
                                              <p:pRg st="138" end="17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7" nodeType="clickEffect" fill="hold">
                      <p:stCondLst>
                        <p:cond delay="indefinite"/>
                      </p:stCondLst>
                      <p:childTnLst>
                        <p:par>
                          <p:cTn id="69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9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171" end="2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01" dur="500" fill="hold"/>
                                        <p:tgtEl>
                                          <p:spTgt spid="310">
                                            <p:txEl>
                                              <p:pRg st="171" end="2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2" dur="500" fill="hold"/>
                                        <p:tgtEl>
                                          <p:spTgt spid="310">
                                            <p:txEl>
                                              <p:pRg st="171" end="2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5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617CA678-E811-44AD-93BA-CA797C9040D6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6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Software Development Process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67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process of creating a program is often broken down into stages according to the information that is produced in each phase.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>
                <p:childTnLst>
                  <p:par>
                    <p:cTn id="15" nodeType="clickEffect" fill="hold">
                      <p:stCondLst>
                        <p:cond delay="indefinite"/>
                      </p:stCondLst>
                      <p:childTnLst>
                        <p:par>
                          <p:cTn id="1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0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67">
                                            <p:txEl>
                                              <p:pRg st="0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67">
                                            <p:txEl>
                                              <p:pRg st="0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2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3B69B4B1-4EEE-40D0-A7F6-C840AF741F05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3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Definite Loops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14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for &lt;var&gt; in &lt;sequence&gt;: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
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&lt;body&gt;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variable after the </a:t>
            </a:r>
            <a:r>
              <a:rPr b="0" i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for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is called the </a:t>
            </a:r>
            <a:r>
              <a:rPr b="0" i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loop index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. It takes on each successive value in </a:t>
            </a:r>
            <a:r>
              <a:rPr b="0" i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sequence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Often, the sequence portion consists of a </a:t>
            </a:r>
            <a:r>
              <a:rPr b="0" i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list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of values.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 </a:t>
            </a:r>
            <a:r>
              <a:rPr b="0" i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list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is a sequence of expressions in square brackets.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703" dur="indefinite" restart="never" nodeType="tmRoot">
          <p:childTnLst>
            <p:seq>
              <p:cTn id="704" dur="indefinite" nodeType="mainSeq">
                <p:childTnLst>
                  <p:par>
                    <p:cTn id="705" nodeType="clickEffect" fill="hold">
                      <p:stCondLst>
                        <p:cond delay="indefinite"/>
                      </p:stCondLst>
                      <p:childTnLst>
                        <p:par>
                          <p:cTn id="70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0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09" dur="500" fill="hold"/>
                                        <p:tgtEl>
                                          <p:spTgt spid="314">
                                            <p:txEl>
                                              <p:p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0" dur="500" fill="hold"/>
                                        <p:tgtEl>
                                          <p:spTgt spid="314">
                                            <p:txEl>
                                              <p:p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1" nodeType="clickEffect" fill="hold">
                      <p:stCondLst>
                        <p:cond delay="indefinite"/>
                      </p:stCondLst>
                      <p:childTnLst>
                        <p:par>
                          <p:cTn id="71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1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32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5" dur="500" fill="hold"/>
                                        <p:tgtEl>
                                          <p:spTgt spid="314">
                                            <p:txEl>
                                              <p:pRg st="32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6" dur="500" fill="hold"/>
                                        <p:tgtEl>
                                          <p:spTgt spid="314">
                                            <p:txEl>
                                              <p:pRg st="32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7" nodeType="clickEffect" fill="hold">
                      <p:stCondLst>
                        <p:cond delay="indefinite"/>
                      </p:stCondLst>
                      <p:childTnLst>
                        <p:par>
                          <p:cTn id="71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1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132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21" dur="500" fill="hold"/>
                                        <p:tgtEl>
                                          <p:spTgt spid="314">
                                            <p:txEl>
                                              <p:pRg st="132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2" dur="500" fill="hold"/>
                                        <p:tgtEl>
                                          <p:spTgt spid="314">
                                            <p:txEl>
                                              <p:pRg st="132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3" nodeType="with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190" end="2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25" dur="500" fill="hold"/>
                                        <p:tgtEl>
                                          <p:spTgt spid="314">
                                            <p:txEl>
                                              <p:pRg st="190" end="24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6" dur="500" fill="hold"/>
                                        <p:tgtEl>
                                          <p:spTgt spid="314">
                                            <p:txEl>
                                              <p:pRg st="190" end="2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6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FF9E71DC-8580-42E8-96BF-F5E2AFAB4E72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7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Definite Loops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18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9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for i in [0,1,2,3]: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print (i)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0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1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2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3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for odd in [1, 3, 5, 7]: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print(odd*odd)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1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9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25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49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727" dur="indefinite" restart="never" nodeType="tmRoot">
          <p:childTnLst>
            <p:seq>
              <p:cTn id="7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20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835CBA40-23FC-4AEC-997F-51642CE745AF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21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Definite Loops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22" name="TextShape 4"/>
          <p:cNvSpPr txBox="1"/>
          <p:nvPr/>
        </p:nvSpPr>
        <p:spPr>
          <a:xfrm>
            <a:off x="1143000" y="190512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In chaos.py, what did </a:t>
            </a:r>
            <a:r>
              <a:rPr b="0" i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range(10)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do?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
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list(range(10))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
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[0, 1, 2, 3, 4, 5, 6, 7, 8, 9]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range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is a built-in Python function that generates a sequence of numbers, starting with 0.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list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is a built-in Python function that turns the sequence into an explicit list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body of the loop executes 10 times.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729" dur="indefinite" restart="never" nodeType="tmRoot">
          <p:childTnLst>
            <p:seq>
              <p:cTn id="730" dur="indefinite" nodeType="mainSeq">
                <p:childTnLst>
                  <p:par>
                    <p:cTn id="731" nodeType="clickEffect" fill="hold">
                      <p:stCondLst>
                        <p:cond delay="indefinite"/>
                      </p:stCondLst>
                      <p:childTnLst>
                        <p:par>
                          <p:cTn id="73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3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st="0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35" dur="500" fill="hold"/>
                                        <p:tgtEl>
                                          <p:spTgt spid="322">
                                            <p:txEl>
                                              <p:pRg st="0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36" dur="500" fill="hold"/>
                                        <p:tgtEl>
                                          <p:spTgt spid="322">
                                            <p:txEl>
                                              <p:pRg st="0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7" nodeType="clickEffect" fill="hold">
                      <p:stCondLst>
                        <p:cond delay="indefinite"/>
                      </p:stCondLst>
                      <p:childTnLst>
                        <p:par>
                          <p:cTn id="73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3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st="87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41" dur="500" fill="hold"/>
                                        <p:tgtEl>
                                          <p:spTgt spid="322">
                                            <p:txEl>
                                              <p:pRg st="87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42" dur="500" fill="hold"/>
                                        <p:tgtEl>
                                          <p:spTgt spid="322">
                                            <p:txEl>
                                              <p:pRg st="87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3" nodeType="clickEffect" fill="hold">
                      <p:stCondLst>
                        <p:cond delay="indefinite"/>
                      </p:stCondLst>
                      <p:childTnLst>
                        <p:par>
                          <p:cTn id="74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4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st="178" end="2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47" dur="500" fill="hold"/>
                                        <p:tgtEl>
                                          <p:spTgt spid="322">
                                            <p:txEl>
                                              <p:pRg st="178" end="25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48" dur="500" fill="hold"/>
                                        <p:tgtEl>
                                          <p:spTgt spid="322">
                                            <p:txEl>
                                              <p:pRg st="178" end="25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9" nodeType="clickEffect" fill="hold">
                      <p:stCondLst>
                        <p:cond delay="indefinite"/>
                      </p:stCondLst>
                      <p:childTnLst>
                        <p:par>
                          <p:cTn id="75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5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st="259" end="2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53" dur="500" fill="hold"/>
                                        <p:tgtEl>
                                          <p:spTgt spid="322">
                                            <p:txEl>
                                              <p:pRg st="259" end="29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54" dur="500" fill="hold"/>
                                        <p:tgtEl>
                                          <p:spTgt spid="322">
                                            <p:txEl>
                                              <p:pRg st="259" end="29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TextShape 1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Definite Loops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24" name="TextShape 2"/>
          <p:cNvSpPr txBox="1"/>
          <p:nvPr/>
        </p:nvSpPr>
        <p:spPr>
          <a:xfrm>
            <a:off x="1182600" y="2017800"/>
            <a:ext cx="380952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for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loops alter the flow of program execution, so they are referred to as </a:t>
            </a:r>
            <a:r>
              <a:rPr b="0" i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control structures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25" name="TextShape 3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26" name="TextShape 4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CFE6596A-135A-4627-9E63-D7D7951584D0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327" name="Picture 2" descr=""/>
          <p:cNvPicPr/>
          <p:nvPr/>
        </p:nvPicPr>
        <p:blipFill>
          <a:blip r:embed="rId1"/>
          <a:stretch/>
        </p:blipFill>
        <p:spPr>
          <a:xfrm>
            <a:off x="5411880" y="1952640"/>
            <a:ext cx="2739600" cy="4533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55" dur="indefinite" restart="never" nodeType="tmRoot">
          <p:childTnLst>
            <p:seq>
              <p:cTn id="756" dur="indefinite" nodeType="mainSeq">
                <p:childTnLst>
                  <p:par>
                    <p:cTn id="757" nodeType="clickEffect" fill="hold">
                      <p:stCondLst>
                        <p:cond delay="indefinite"/>
                      </p:stCondLst>
                      <p:childTnLst>
                        <p:par>
                          <p:cTn id="75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5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0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61" dur="500" fill="hold"/>
                                        <p:tgtEl>
                                          <p:spTgt spid="324">
                                            <p:txEl>
                                              <p:pRg st="0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62" dur="500" fill="hold"/>
                                        <p:tgtEl>
                                          <p:spTgt spid="324">
                                            <p:txEl>
                                              <p:pRg st="0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29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E891A2AB-50B5-470A-9F1C-993DB85AAE6B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30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Example Program: Future Value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31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Analysis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Money deposited in a bank account earns interest.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How much will the account be worth 10 years from now?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Inputs: principal, interest rate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Output: value of the investment in 10 years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763" dur="indefinite" restart="never" nodeType="tmRoot">
          <p:childTnLst>
            <p:seq>
              <p:cTn id="764" dur="indefinite" nodeType="mainSeq">
                <p:childTnLst>
                  <p:par>
                    <p:cTn id="765" nodeType="clickEffect" fill="hold">
                      <p:stCondLst>
                        <p:cond delay="indefinite"/>
                      </p:stCondLst>
                      <p:childTnLst>
                        <p:par>
                          <p:cTn id="76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6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69" dur="500" fill="hold"/>
                                        <p:tgtEl>
                                          <p:spTgt spid="331">
                                            <p:txEl>
                                              <p:p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70" dur="500" fill="hold"/>
                                        <p:tgtEl>
                                          <p:spTgt spid="331">
                                            <p:txEl>
                                              <p:p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1" nodeType="clickEffect" fill="hold">
                      <p:stCondLst>
                        <p:cond delay="indefinite"/>
                      </p:stCondLst>
                      <p:childTnLst>
                        <p:par>
                          <p:cTn id="77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7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9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5" dur="500" fill="hold"/>
                                        <p:tgtEl>
                                          <p:spTgt spid="331">
                                            <p:txEl>
                                              <p:pRg st="9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76" dur="500" fill="hold"/>
                                        <p:tgtEl>
                                          <p:spTgt spid="331">
                                            <p:txEl>
                                              <p:pRg st="9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7" nodeType="clickEffect" fill="hold">
                      <p:stCondLst>
                        <p:cond delay="indefinite"/>
                      </p:stCondLst>
                      <p:childTnLst>
                        <p:par>
                          <p:cTn id="77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7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59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81" dur="500" fill="hold"/>
                                        <p:tgtEl>
                                          <p:spTgt spid="331">
                                            <p:txEl>
                                              <p:pRg st="59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2" dur="500" fill="hold"/>
                                        <p:tgtEl>
                                          <p:spTgt spid="331">
                                            <p:txEl>
                                              <p:pRg st="59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3" nodeType="clickEffect" fill="hold">
                      <p:stCondLst>
                        <p:cond delay="indefinite"/>
                      </p:stCondLst>
                      <p:childTnLst>
                        <p:par>
                          <p:cTn id="78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8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113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87" dur="500" fill="hold"/>
                                        <p:tgtEl>
                                          <p:spTgt spid="331">
                                            <p:txEl>
                                              <p:pRg st="113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8" dur="500" fill="hold"/>
                                        <p:tgtEl>
                                          <p:spTgt spid="331">
                                            <p:txEl>
                                              <p:pRg st="113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9" nodeType="clickEffect" fill="hold">
                      <p:stCondLst>
                        <p:cond delay="indefinite"/>
                      </p:stCondLst>
                      <p:childTnLst>
                        <p:par>
                          <p:cTn id="79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9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146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93" dur="500" fill="hold"/>
                                        <p:tgtEl>
                                          <p:spTgt spid="331">
                                            <p:txEl>
                                              <p:pRg st="146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94" dur="500" fill="hold"/>
                                        <p:tgtEl>
                                          <p:spTgt spid="331">
                                            <p:txEl>
                                              <p:pRg st="146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33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68E5CFBF-EB9A-4BD8-BCD5-C9625B2BF280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34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Example Program: Future Value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35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Specification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User enters the initial amount to invest, the principal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User enters an annual percentage rate, the interest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specifications can be represented like this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…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795" dur="indefinite" restart="never" nodeType="tmRoot">
          <p:childTnLst>
            <p:seq>
              <p:cTn id="796" dur="indefinite" nodeType="mainSeq">
                <p:childTnLst>
                  <p:par>
                    <p:cTn id="797" nodeType="clickEffect" fill="hold">
                      <p:stCondLst>
                        <p:cond delay="indefinite"/>
                      </p:stCondLst>
                      <p:childTnLst>
                        <p:par>
                          <p:cTn id="79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9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01" dur="500" fill="hold"/>
                                        <p:tgtEl>
                                          <p:spTgt spid="335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02" dur="500" fill="hold"/>
                                        <p:tgtEl>
                                          <p:spTgt spid="335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3" nodeType="clickEffect" fill="hold">
                      <p:stCondLst>
                        <p:cond delay="indefinite"/>
                      </p:stCondLst>
                      <p:childTnLst>
                        <p:par>
                          <p:cTn id="80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0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st="14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07" dur="500" fill="hold"/>
                                        <p:tgtEl>
                                          <p:spTgt spid="335">
                                            <p:txEl>
                                              <p:pRg st="14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08" dur="500" fill="hold"/>
                                        <p:tgtEl>
                                          <p:spTgt spid="335">
                                            <p:txEl>
                                              <p:pRg st="14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9" nodeType="clickEffect" fill="hold">
                      <p:stCondLst>
                        <p:cond delay="indefinite"/>
                      </p:stCondLst>
                      <p:childTnLst>
                        <p:par>
                          <p:cTn id="81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1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st="70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13" dur="500" fill="hold"/>
                                        <p:tgtEl>
                                          <p:spTgt spid="335">
                                            <p:txEl>
                                              <p:pRg st="70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14" dur="500" fill="hold"/>
                                        <p:tgtEl>
                                          <p:spTgt spid="335">
                                            <p:txEl>
                                              <p:pRg st="70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5" nodeType="clickEffect" fill="hold">
                      <p:stCondLst>
                        <p:cond delay="indefinite"/>
                      </p:stCondLst>
                      <p:childTnLst>
                        <p:par>
                          <p:cTn id="81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1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st="122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19" dur="500" fill="hold"/>
                                        <p:tgtEl>
                                          <p:spTgt spid="335">
                                            <p:txEl>
                                              <p:pRg st="122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20" dur="500" fill="hold"/>
                                        <p:tgtEl>
                                          <p:spTgt spid="335">
                                            <p:txEl>
                                              <p:pRg st="122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37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83D23EA1-C419-4D90-AF62-668A2A42FD04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38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Example Program: Future Value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39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Program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Future Value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Inputs</a:t>
            </a:r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
</a:t>
            </a:r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	</a:t>
            </a:r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principal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The amount of money being invested, in dollars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
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	</a:t>
            </a:r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apr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The annual percentage rate expressed as a decimal number.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Output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The value of the investment 10 years in the future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Relatonship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Value after one year is given by </a:t>
            </a:r>
            <a:r>
              <a:rPr b="0" i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principal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* (1 + </a:t>
            </a:r>
            <a:r>
              <a:rPr b="0" i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apr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). This needs to be done 10 times.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821" dur="indefinite" restart="never" nodeType="tmRoot">
          <p:childTnLst>
            <p:seq>
              <p:cTn id="822" dur="indefinite" nodeType="mainSeq">
                <p:childTnLst>
                  <p:par>
                    <p:cTn id="823" nodeType="clickEffect" fill="hold">
                      <p:stCondLst>
                        <p:cond delay="indefinite"/>
                      </p:stCondLst>
                      <p:childTnLst>
                        <p:par>
                          <p:cTn id="82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2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27" dur="500" fill="hold"/>
                                        <p:tgtEl>
                                          <p:spTgt spid="339">
                                            <p:txEl>
                                              <p:p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28" dur="500" fill="hold"/>
                                        <p:tgtEl>
                                          <p:spTgt spid="339">
                                            <p:txEl>
                                              <p:p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9" nodeType="clickEffect" fill="hold">
                      <p:stCondLst>
                        <p:cond delay="indefinite"/>
                      </p:stCondLst>
                      <p:childTnLst>
                        <p:par>
                          <p:cTn id="83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3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st="21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33" dur="500" fill="hold"/>
                                        <p:tgtEl>
                                          <p:spTgt spid="339">
                                            <p:txEl>
                                              <p:pRg st="21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34" dur="500" fill="hold"/>
                                        <p:tgtEl>
                                          <p:spTgt spid="339">
                                            <p:txEl>
                                              <p:pRg st="21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5" nodeType="clickEffect" fill="hold">
                      <p:stCondLst>
                        <p:cond delay="indefinite"/>
                      </p:stCondLst>
                      <p:childTnLst>
                        <p:par>
                          <p:cTn id="83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3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st="149" end="2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39" dur="500" fill="hold"/>
                                        <p:tgtEl>
                                          <p:spTgt spid="339">
                                            <p:txEl>
                                              <p:pRg st="149" end="20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40" dur="500" fill="hold"/>
                                        <p:tgtEl>
                                          <p:spTgt spid="339">
                                            <p:txEl>
                                              <p:pRg st="149" end="20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1" nodeType="clickEffect" fill="hold">
                      <p:stCondLst>
                        <p:cond delay="indefinite"/>
                      </p:stCondLst>
                      <p:childTnLst>
                        <p:par>
                          <p:cTn id="84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4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st="207" end="3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45" dur="500" fill="hold"/>
                                        <p:tgtEl>
                                          <p:spTgt spid="339">
                                            <p:txEl>
                                              <p:pRg st="207" end="30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46" dur="500" fill="hold"/>
                                        <p:tgtEl>
                                          <p:spTgt spid="339">
                                            <p:txEl>
                                              <p:pRg st="207" end="30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41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63C00963-2859-4EB2-B85D-70FFC497ABA3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42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Example Program: Future Value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43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Design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Print an introduction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Input the amount of the principal (principal)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Input the annual percentage rate (apr)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Repeat 10 times: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principal = principal * (1 + apr)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Output the value of principal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847" dur="indefinite" restart="never" nodeType="tmRoot">
          <p:childTnLst>
            <p:seq>
              <p:cTn id="848" dur="indefinite" nodeType="mainSeq">
                <p:childTnLst>
                  <p:par>
                    <p:cTn id="849" nodeType="clickEffect" fill="hold">
                      <p:stCondLst>
                        <p:cond delay="indefinite"/>
                      </p:stCondLst>
                      <p:childTnLst>
                        <p:par>
                          <p:cTn id="85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5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53" dur="500" fill="hold"/>
                                        <p:tgtEl>
                                          <p:spTgt spid="343">
                                            <p:txEl>
                                              <p:p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54" dur="500" fill="hold"/>
                                        <p:tgtEl>
                                          <p:spTgt spid="343">
                                            <p:txEl>
                                              <p:p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5" nodeType="clickEffect" fill="hold">
                      <p:stCondLst>
                        <p:cond delay="indefinite"/>
                      </p:stCondLst>
                      <p:childTnLst>
                        <p:par>
                          <p:cTn id="85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5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7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59" dur="500" fill="hold"/>
                                        <p:tgtEl>
                                          <p:spTgt spid="343">
                                            <p:txEl>
                                              <p:pRg st="7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60" dur="500" fill="hold"/>
                                        <p:tgtEl>
                                          <p:spTgt spid="343">
                                            <p:txEl>
                                              <p:pRg st="7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1" nodeType="clickEffect" fill="hold">
                      <p:stCondLst>
                        <p:cond delay="indefinite"/>
                      </p:stCondLst>
                      <p:childTnLst>
                        <p:par>
                          <p:cTn id="86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6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29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65" dur="500" fill="hold"/>
                                        <p:tgtEl>
                                          <p:spTgt spid="343">
                                            <p:txEl>
                                              <p:pRg st="29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66" dur="500" fill="hold"/>
                                        <p:tgtEl>
                                          <p:spTgt spid="343">
                                            <p:txEl>
                                              <p:pRg st="29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7" nodeType="clickEffect" fill="hold">
                      <p:stCondLst>
                        <p:cond delay="indefinite"/>
                      </p:stCondLst>
                      <p:childTnLst>
                        <p:par>
                          <p:cTn id="86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6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75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71" dur="500" fill="hold"/>
                                        <p:tgtEl>
                                          <p:spTgt spid="343">
                                            <p:txEl>
                                              <p:pRg st="75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72" dur="500" fill="hold"/>
                                        <p:tgtEl>
                                          <p:spTgt spid="343">
                                            <p:txEl>
                                              <p:pRg st="75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3" nodeType="clickEffect" fill="hold">
                      <p:stCondLst>
                        <p:cond delay="indefinite"/>
                      </p:stCondLst>
                      <p:childTnLst>
                        <p:par>
                          <p:cTn id="87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7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114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77" dur="500" fill="hold"/>
                                        <p:tgtEl>
                                          <p:spTgt spid="343">
                                            <p:txEl>
                                              <p:pRg st="114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78" dur="500" fill="hold"/>
                                        <p:tgtEl>
                                          <p:spTgt spid="343">
                                            <p:txEl>
                                              <p:pRg st="114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9" nodeType="clickEffect" fill="hold">
                      <p:stCondLst>
                        <p:cond delay="indefinite"/>
                      </p:stCondLst>
                      <p:childTnLst>
                        <p:par>
                          <p:cTn id="88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8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131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83" dur="500" fill="hold"/>
                                        <p:tgtEl>
                                          <p:spTgt spid="343">
                                            <p:txEl>
                                              <p:pRg st="131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84" dur="500" fill="hold"/>
                                        <p:tgtEl>
                                          <p:spTgt spid="343">
                                            <p:txEl>
                                              <p:pRg st="131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5" nodeType="clickEffect" fill="hold">
                      <p:stCondLst>
                        <p:cond delay="indefinite"/>
                      </p:stCondLst>
                      <p:childTnLst>
                        <p:par>
                          <p:cTn id="88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8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166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89" dur="500" fill="hold"/>
                                        <p:tgtEl>
                                          <p:spTgt spid="343">
                                            <p:txEl>
                                              <p:pRg st="166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90" dur="500" fill="hold"/>
                                        <p:tgtEl>
                                          <p:spTgt spid="343">
                                            <p:txEl>
                                              <p:pRg st="166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45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56F63AED-6B78-4418-82A7-F89D3B16599E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46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Example Program: Future Value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47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Implementation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Each line translates to one line of Python (in this case)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Print an introduction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
</a:t>
            </a: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print (</a:t>
            </a: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"</a:t>
            </a: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This program calculates the future"</a:t>
            </a: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)</a:t>
            </a: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
</a:t>
            </a: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print </a:t>
            </a: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("</a:t>
            </a: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value of a 10-year investment.</a:t>
            </a: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")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Input the amount of the principal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
</a:t>
            </a: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principal = eval(input(</a:t>
            </a: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"</a:t>
            </a: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Enter the initial principal: </a:t>
            </a: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"</a:t>
            </a: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))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891" dur="indefinite" restart="never" nodeType="tmRoot">
          <p:childTnLst>
            <p:seq>
              <p:cTn id="892" dur="indefinite" nodeType="mainSeq">
                <p:childTnLst>
                  <p:par>
                    <p:cTn id="893" nodeType="clickEffect" fill="hold">
                      <p:stCondLst>
                        <p:cond delay="indefinite"/>
                      </p:stCondLst>
                      <p:childTnLst>
                        <p:par>
                          <p:cTn id="89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9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97" dur="500" fill="hold"/>
                                        <p:tgtEl>
                                          <p:spTgt spid="347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98" dur="500" fill="hold"/>
                                        <p:tgtEl>
                                          <p:spTgt spid="347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9" nodeType="clickEffect" fill="hold">
                      <p:stCondLst>
                        <p:cond delay="indefinite"/>
                      </p:stCondLst>
                      <p:childTnLst>
                        <p:par>
                          <p:cTn id="90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90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pRg st="15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03" dur="500" fill="hold"/>
                                        <p:tgtEl>
                                          <p:spTgt spid="347">
                                            <p:txEl>
                                              <p:pRg st="15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04" dur="500" fill="hold"/>
                                        <p:tgtEl>
                                          <p:spTgt spid="347">
                                            <p:txEl>
                                              <p:pRg st="15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5" nodeType="clickEffect" fill="hold">
                      <p:stCondLst>
                        <p:cond delay="indefinite"/>
                      </p:stCondLst>
                      <p:childTnLst>
                        <p:par>
                          <p:cTn id="90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90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pRg st="73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09" dur="500" fill="hold"/>
                                        <p:tgtEl>
                                          <p:spTgt spid="347">
                                            <p:txEl>
                                              <p:pRg st="73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10" dur="500" fill="hold"/>
                                        <p:tgtEl>
                                          <p:spTgt spid="347">
                                            <p:txEl>
                                              <p:pRg st="73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1" nodeType="clickEffect" fill="hold">
                      <p:stCondLst>
                        <p:cond delay="indefinite"/>
                      </p:stCondLst>
                      <p:childTnLst>
                        <p:par>
                          <p:cTn id="91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91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pRg st="181" end="2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15" dur="500" fill="hold"/>
                                        <p:tgtEl>
                                          <p:spTgt spid="347">
                                            <p:txEl>
                                              <p:pRg st="181" end="27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16" dur="500" fill="hold"/>
                                        <p:tgtEl>
                                          <p:spTgt spid="347">
                                            <p:txEl>
                                              <p:pRg st="181" end="27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49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FA175990-4F7A-4728-9914-0DE463ACC08D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50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Example Program: Future Value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51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Input the annual percentage rate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
</a:t>
            </a: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apr = eval(input(</a:t>
            </a: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"</a:t>
            </a: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Enter the annual interest rate: </a:t>
            </a: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"</a:t>
            </a: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))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Repeat 10 times: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
</a:t>
            </a: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for i in range(10):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Calculate principal = principal * (1 + apr)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
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	</a:t>
            </a: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principal = principal * (1 + apr)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Output the value of the principal at the end of 10 years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
</a:t>
            </a: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print (</a:t>
            </a: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"</a:t>
            </a: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value in 10 years is:</a:t>
            </a: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"</a:t>
            </a: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, principal)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917" dur="indefinite" restart="never" nodeType="tmRoot">
          <p:childTnLst>
            <p:seq>
              <p:cTn id="918" dur="indefinite" nodeType="mainSeq">
                <p:childTnLst>
                  <p:par>
                    <p:cTn id="919" nodeType="clickEffect" fill="hold">
                      <p:stCondLst>
                        <p:cond delay="indefinite"/>
                      </p:stCondLst>
                      <p:childTnLst>
                        <p:par>
                          <p:cTn id="92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92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>
                                            <p:txEl>
                                              <p:pRg st="0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23" dur="500" fill="hold"/>
                                        <p:tgtEl>
                                          <p:spTgt spid="351">
                                            <p:txEl>
                                              <p:pRg st="0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24" dur="500" fill="hold"/>
                                        <p:tgtEl>
                                          <p:spTgt spid="351">
                                            <p:txEl>
                                              <p:pRg st="0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5" nodeType="clickEffect" fill="hold">
                      <p:stCondLst>
                        <p:cond delay="indefinite"/>
                      </p:stCondLst>
                      <p:childTnLst>
                        <p:par>
                          <p:cTn id="92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92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>
                                            <p:txEl>
                                              <p:pRg st="87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29" dur="500" fill="hold"/>
                                        <p:tgtEl>
                                          <p:spTgt spid="351">
                                            <p:txEl>
                                              <p:pRg st="87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30" dur="500" fill="hold"/>
                                        <p:tgtEl>
                                          <p:spTgt spid="351">
                                            <p:txEl>
                                              <p:pRg st="87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1" nodeType="clickEffect" fill="hold">
                      <p:stCondLst>
                        <p:cond delay="indefinite"/>
                      </p:stCondLst>
                      <p:childTnLst>
                        <p:par>
                          <p:cTn id="93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93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>
                                            <p:txEl>
                                              <p:pRg st="124" end="2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35" dur="500" fill="hold"/>
                                        <p:tgtEl>
                                          <p:spTgt spid="351">
                                            <p:txEl>
                                              <p:pRg st="124" end="20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36" dur="500" fill="hold"/>
                                        <p:tgtEl>
                                          <p:spTgt spid="351">
                                            <p:txEl>
                                              <p:pRg st="124" end="20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7" nodeType="clickEffect" fill="hold">
                      <p:stCondLst>
                        <p:cond delay="indefinite"/>
                      </p:stCondLst>
                      <p:childTnLst>
                        <p:par>
                          <p:cTn id="93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93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>
                                            <p:txEl>
                                              <p:pRg st="203" end="3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41" dur="500" fill="hold"/>
                                        <p:tgtEl>
                                          <p:spTgt spid="351">
                                            <p:txEl>
                                              <p:pRg st="203" end="30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42" dur="500" fill="hold"/>
                                        <p:tgtEl>
                                          <p:spTgt spid="351">
                                            <p:txEl>
                                              <p:pRg st="203" end="30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9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76862241-489C-4B67-A3C2-2D62B7827B4A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0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Software Development Process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71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Analyze the Problem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
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Figure out exactly the problem to be solved. Try to understand it as much as possible.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dur="indefinite" nodeType="mainSeq">
                <p:childTnLst>
                  <p:par>
                    <p:cTn id="23" nodeType="clickEffect" fill="hold">
                      <p:stCondLst>
                        <p:cond delay="indefinite"/>
                      </p:stCondLst>
                      <p:childTnLst>
                        <p:par>
                          <p:cTn id="2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0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171">
                                            <p:txEl>
                                              <p:pRg st="0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171">
                                            <p:txEl>
                                              <p:pRg st="0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53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FC8B0113-1447-4A28-B71E-736775410160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54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Example Program: Future Value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55" name="TextShape 4"/>
          <p:cNvSpPr txBox="1"/>
          <p:nvPr/>
        </p:nvSpPr>
        <p:spPr>
          <a:xfrm>
            <a:off x="228600" y="2017800"/>
            <a:ext cx="8726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9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# futval.py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#    A program to compute the value of an investment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#    carried 10 years into the future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def main():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print("This program calculates the future value of a 10-year investment.")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principal = eval(input("Enter the initial principal: "))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apr = eval(input("Enter the annual interest rate: "))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for i in range(10):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   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principal = principal * (1 + apr)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print ("The value in 10 years is:", principal)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main()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57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55DA3B00-9E7E-487D-B5D8-1209C8A2932B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58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Example Program: Future Value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59" name="TextShape 4"/>
          <p:cNvSpPr txBox="1"/>
          <p:nvPr/>
        </p:nvSpPr>
        <p:spPr>
          <a:xfrm>
            <a:off x="36360" y="2201760"/>
            <a:ext cx="921996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main()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This program calculates the future value of a 10-year investment.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Enter the initial principal: 100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Enter the annual interest rate: .03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The value in 10 years is: 134.391637934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main()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This program calculates the future value of a 10-year investment.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Enter the initial principal: 100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Enter the annual interest rate: .10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The value in 10 years is: 259.37424601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BAB68AD7-FF4C-4D84-8C2D-153898A2CB71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4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Software Development Process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75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Determine Specifications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
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Describe exactly what your program will do.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Don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’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 worry about </a:t>
            </a:r>
            <a:r>
              <a:rPr b="0" i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how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program will work, but </a:t>
            </a:r>
            <a:r>
              <a:rPr b="0" i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what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it will do.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Includes describing the inputs, outputs, and how they relate to one another.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dur="indefinite" nodeType="mainSeq">
                <p:childTnLst>
                  <p:par>
                    <p:cTn id="31" nodeType="clickEffect" fill="hold">
                      <p:stCondLst>
                        <p:cond delay="indefinite"/>
                      </p:stCondLst>
                      <p:childTnLst>
                        <p:par>
                          <p:cTn id="3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75">
                                            <p:txEl>
                                              <p:pRg st="0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75">
                                            <p:txEl>
                                              <p:pRg st="0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nodeType="clickEffect" fill="hold">
                      <p:stCondLst>
                        <p:cond delay="indefinite"/>
                      </p:stCondLst>
                      <p:childTnLst>
                        <p:par>
                          <p:cTn id="3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69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175">
                                            <p:txEl>
                                              <p:pRg st="69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175">
                                            <p:txEl>
                                              <p:pRg st="69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nodeType="clickEffect" fill="hold">
                      <p:stCondLst>
                        <p:cond delay="indefinite"/>
                      </p:stCondLst>
                      <p:childTnLst>
                        <p:par>
                          <p:cTn id="4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35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175">
                                            <p:txEl>
                                              <p:pRg st="135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175">
                                            <p:txEl>
                                              <p:pRg st="135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7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5870B566-9407-4B39-B91C-EB28F6450611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8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Software Development Process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79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Create a Design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Formulate the overall structure of the program.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This is where the </a:t>
            </a:r>
            <a:r>
              <a:rPr b="0" i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how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of the program gets worked out.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Develop your own algorithm that meets the specifications.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49" dur="indefinite" restart="never" nodeType="tmRoot">
          <p:childTnLst>
            <p:seq>
              <p:cTn id="50" dur="indefinite" nodeType="mainSeq">
                <p:childTnLst>
                  <p:par>
                    <p:cTn id="51" nodeType="clickEffect" fill="hold">
                      <p:stCondLst>
                        <p:cond delay="indefinite"/>
                      </p:stCondLst>
                      <p:childTnLst>
                        <p:par>
                          <p:cTn id="5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179">
                                            <p:txEl>
                                              <p:p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179">
                                            <p:txEl>
                                              <p:p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nodeType="clickEffect" fill="hold">
                      <p:stCondLst>
                        <p:cond delay="indefinite"/>
                      </p:stCondLst>
                      <p:childTnLst>
                        <p:par>
                          <p:cTn id="5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16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" dur="500" fill="hold"/>
                                        <p:tgtEl>
                                          <p:spTgt spid="179">
                                            <p:txEl>
                                              <p:pRg st="16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500" fill="hold"/>
                                        <p:tgtEl>
                                          <p:spTgt spid="179">
                                            <p:txEl>
                                              <p:pRg st="16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nodeType="clickEffect" fill="hold">
                      <p:stCondLst>
                        <p:cond delay="indefinite"/>
                      </p:stCondLst>
                      <p:childTnLst>
                        <p:par>
                          <p:cTn id="6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64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7" dur="500" fill="hold"/>
                                        <p:tgtEl>
                                          <p:spTgt spid="179">
                                            <p:txEl>
                                              <p:pRg st="64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" dur="500" fill="hold"/>
                                        <p:tgtEl>
                                          <p:spTgt spid="179">
                                            <p:txEl>
                                              <p:pRg st="64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nodeType="clickEffect" fill="hold">
                      <p:stCondLst>
                        <p:cond delay="indefinite"/>
                      </p:stCondLst>
                      <p:childTnLst>
                        <p:par>
                          <p:cTn id="7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118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3" dur="500" fill="hold"/>
                                        <p:tgtEl>
                                          <p:spTgt spid="179">
                                            <p:txEl>
                                              <p:pRg st="118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4" dur="500" fill="hold"/>
                                        <p:tgtEl>
                                          <p:spTgt spid="179">
                                            <p:txEl>
                                              <p:pRg st="118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5DB6828D-03CE-4864-9622-B79FB4A0E58C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2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Software Development Process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83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Implement the Design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Translate the design into a computer language.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In this course we will use Python.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75" dur="indefinite" restart="never" nodeType="tmRoot">
          <p:childTnLst>
            <p:seq>
              <p:cTn id="76" dur="indefinite" nodeType="mainSeq">
                <p:childTnLst>
                  <p:par>
                    <p:cTn id="77" nodeType="clickEffect" fill="hold">
                      <p:stCondLst>
                        <p:cond delay="indefinite"/>
                      </p:stCondLst>
                      <p:childTnLst>
                        <p:par>
                          <p:cTn id="7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1" dur="500" fill="hold"/>
                                        <p:tgtEl>
                                          <p:spTgt spid="183">
                                            <p:txEl>
                                              <p:p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2" dur="500" fill="hold"/>
                                        <p:tgtEl>
                                          <p:spTgt spid="183">
                                            <p:txEl>
                                              <p:p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nodeType="clickEffect" fill="hold">
                      <p:stCondLst>
                        <p:cond delay="indefinite"/>
                      </p:stCondLst>
                      <p:childTnLst>
                        <p:par>
                          <p:cTn id="8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21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7" dur="500" fill="hold"/>
                                        <p:tgtEl>
                                          <p:spTgt spid="183">
                                            <p:txEl>
                                              <p:pRg st="21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8" dur="500" fill="hold"/>
                                        <p:tgtEl>
                                          <p:spTgt spid="183">
                                            <p:txEl>
                                              <p:pRg st="21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nodeType="clickEffect" fill="hold">
                      <p:stCondLst>
                        <p:cond delay="indefinite"/>
                      </p:stCondLst>
                      <p:childTnLst>
                        <p:par>
                          <p:cTn id="9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68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3" dur="500" fill="hold"/>
                                        <p:tgtEl>
                                          <p:spTgt spid="183">
                                            <p:txEl>
                                              <p:pRg st="68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4" dur="500" fill="hold"/>
                                        <p:tgtEl>
                                          <p:spTgt spid="183">
                                            <p:txEl>
                                              <p:pRg st="68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3352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5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C177A018-236F-4B38-81FA-4427119E5518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6" name="TextShape 3"/>
          <p:cNvSpPr txBox="1"/>
          <p:nvPr/>
        </p:nvSpPr>
        <p:spPr>
          <a:xfrm>
            <a:off x="1150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Software Development Process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87" name="TextShape 4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Test/Debug the Program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Try out your program to see if it worked.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If there are any errors (</a:t>
            </a:r>
            <a:r>
              <a:rPr b="0" i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bugs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), they need to be located and fixed. This process is called </a:t>
            </a:r>
            <a:r>
              <a:rPr b="0" i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debugging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lvl="1" marL="743040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Your goal is to find errors, so try everything that might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“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break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”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your program!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timing>
    <p:tnLst>
      <p:par>
        <p:cTn id="95" dur="indefinite" restart="never" nodeType="tmRoot">
          <p:childTnLst>
            <p:seq>
              <p:cTn id="96" dur="indefinite" nodeType="mainSeq">
                <p:childTnLst>
                  <p:par>
                    <p:cTn id="97" nodeType="clickEffect" fill="hold">
                      <p:stCondLst>
                        <p:cond delay="indefinite"/>
                      </p:stCondLst>
                      <p:childTnLst>
                        <p:par>
                          <p:cTn id="9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1" dur="500" fill="hold"/>
                                        <p:tgtEl>
                                          <p:spTgt spid="187">
                                            <p:txEl>
                                              <p:p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2" dur="500" fill="hold"/>
                                        <p:tgtEl>
                                          <p:spTgt spid="187">
                                            <p:txEl>
                                              <p:p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nodeType="clickEffect" fill="hold">
                      <p:stCondLst>
                        <p:cond delay="indefinite"/>
                      </p:stCondLst>
                      <p:childTnLst>
                        <p:par>
                          <p:cTn id="10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0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23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7" dur="500" fill="hold"/>
                                        <p:tgtEl>
                                          <p:spTgt spid="187">
                                            <p:txEl>
                                              <p:pRg st="23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8" dur="500" fill="hold"/>
                                        <p:tgtEl>
                                          <p:spTgt spid="187">
                                            <p:txEl>
                                              <p:pRg st="23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nodeType="clickEffect" fill="hold">
                      <p:stCondLst>
                        <p:cond delay="indefinite"/>
                      </p:stCondLst>
                      <p:childTnLst>
                        <p:par>
                          <p:cTn id="11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65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3" dur="500" fill="hold"/>
                                        <p:tgtEl>
                                          <p:spTgt spid="187">
                                            <p:txEl>
                                              <p:pRg st="65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4" dur="500" fill="hold"/>
                                        <p:tgtEl>
                                          <p:spTgt spid="187">
                                            <p:txEl>
                                              <p:pRg st="65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nodeType="clickEffect" fill="hold">
                      <p:stCondLst>
                        <p:cond delay="indefinite"/>
                      </p:stCondLst>
                      <p:childTnLst>
                        <p:par>
                          <p:cTn id="11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1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166" end="2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9" dur="500" fill="hold"/>
                                        <p:tgtEl>
                                          <p:spTgt spid="187">
                                            <p:txEl>
                                              <p:pRg st="166" end="24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0" dur="500" fill="hold"/>
                                        <p:tgtEl>
                                          <p:spTgt spid="187">
                                            <p:txEl>
                                              <p:pRg st="166" end="2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442</TotalTime>
  <Application>LibreOffice/5.1.6.2$Linux_X86_64 LibreOffice_project/10m0$Build-2</Application>
  <Words>2143</Words>
  <Paragraphs>412</Paragraphs>
  <Company> 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2004-01-07T18:09:35Z</dcterms:created>
  <dc:creator>Terry Letsche</dc:creator>
  <dc:description/>
  <dc:language>en-US</dc:language>
  <cp:lastModifiedBy/>
  <cp:lastPrinted>1601-01-01T00:00:00Z</cp:lastPrinted>
  <dcterms:modified xsi:type="dcterms:W3CDTF">2017-09-10T11:39:03Z</dcterms:modified>
  <cp:revision>18</cp:revision>
  <dc:subject/>
  <dc:title>Objectives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 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51</vt:i4>
  </property>
</Properties>
</file>