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53"/>
  </p:notesMasterIdLst>
  <p:handoutMasterIdLst>
    <p:handoutMasterId r:id="rId54"/>
  </p:handout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307" r:id="rId35"/>
    <p:sldId id="290" r:id="rId36"/>
    <p:sldId id="291" r:id="rId37"/>
    <p:sldId id="292" r:id="rId38"/>
    <p:sldId id="294" r:id="rId39"/>
    <p:sldId id="295" r:id="rId40"/>
    <p:sldId id="296" r:id="rId41"/>
    <p:sldId id="297" r:id="rId42"/>
    <p:sldId id="308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presProps" Target="pres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2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viewProps" Target="viewProp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theme" Target="theme/theme1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CE2B3CD-6DE4-630A-8AB2-D33238AEA9D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A261BF-BBB8-8E85-11DB-3800639C9DB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9D0710-2237-4B78-8F20-24108B477789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13137C-1B1B-7BBC-01D0-239F25320FB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Python Programming, 4/e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6ECFEA-A862-49B4-B5E9-DF2E722FAA5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48AC74-82E1-47CC-82E9-7395AC91F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7584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notes format</a:t>
            </a:r>
          </a:p>
        </p:txBody>
      </p:sp>
      <p:sp>
        <p:nvSpPr>
          <p:cNvPr id="147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&lt;header&gt;</a:t>
            </a:r>
          </a:p>
        </p:txBody>
      </p:sp>
      <p:sp>
        <p:nvSpPr>
          <p:cNvPr id="148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&lt;date/time&gt;</a:t>
            </a:r>
          </a:p>
        </p:txBody>
      </p:sp>
      <p:sp>
        <p:nvSpPr>
          <p:cNvPr id="149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Python Programming, 4/e</a:t>
            </a:r>
          </a:p>
        </p:txBody>
      </p:sp>
      <p:sp>
        <p:nvSpPr>
          <p:cNvPr id="150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8D73B229-F501-400A-8974-8C83F182C3CF}" type="slidenum"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TextShape 1"/>
          <p:cNvSpPr txBox="1"/>
          <p:nvPr/>
        </p:nvSpPr>
        <p:spPr>
          <a:xfrm>
            <a:off x="0" y="9121680"/>
            <a:ext cx="3169800" cy="479160"/>
          </a:xfrm>
          <a:prstGeom prst="rect">
            <a:avLst/>
          </a:prstGeom>
          <a:noFill/>
          <a:ln w="9360">
            <a:noFill/>
          </a:ln>
        </p:spPr>
        <p:txBody>
          <a:bodyPr lIns="96840" tIns="48240" rIns="96840" bIns="48240" anchor="b"/>
          <a:lstStyle/>
          <a:p>
            <a:pPr>
              <a:lnSpc>
                <a:spcPct val="100000"/>
              </a:lnSpc>
            </a:pPr>
            <a:r>
              <a:rPr lang="en-US" sz="1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Python Programming, 3/e</a:t>
            </a:r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61" name="TextShape 2"/>
          <p:cNvSpPr txBox="1"/>
          <p:nvPr/>
        </p:nvSpPr>
        <p:spPr>
          <a:xfrm>
            <a:off x="4145040" y="9121680"/>
            <a:ext cx="3169800" cy="479160"/>
          </a:xfrm>
          <a:prstGeom prst="rect">
            <a:avLst/>
          </a:prstGeom>
          <a:noFill/>
          <a:ln w="9360">
            <a:noFill/>
          </a:ln>
        </p:spPr>
        <p:txBody>
          <a:bodyPr lIns="96840" tIns="48240" rIns="96840" bIns="48240" anchor="b"/>
          <a:lstStyle/>
          <a:p>
            <a:pPr algn="r">
              <a:lnSpc>
                <a:spcPct val="100000"/>
              </a:lnSpc>
            </a:pPr>
            <a:fld id="{C8528C6A-5C79-4CC1-A48E-551331148C44}" type="slidenum">
              <a:rPr lang="en-US" sz="1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15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62" name="PlaceHolder 3"/>
          <p:cNvSpPr>
            <a:spLocks noGrp="1"/>
          </p:cNvSpPr>
          <p:nvPr>
            <p:ph type="body"/>
          </p:nvPr>
        </p:nvSpPr>
        <p:spPr>
          <a:xfrm>
            <a:off x="974880" y="4560840"/>
            <a:ext cx="5365440" cy="4319280"/>
          </a:xfrm>
          <a:prstGeom prst="rect">
            <a:avLst/>
          </a:prstGeom>
        </p:spPr>
        <p:txBody>
          <a:bodyPr lIns="96840" tIns="48240" rIns="96840" bIns="4824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FCE56E3-E211-A0FE-67E1-793E7B3F3B64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Python Programming, 4/e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1534560" y="617400"/>
            <a:ext cx="1039008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1576800" y="2017800"/>
            <a:ext cx="10362720" cy="1962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1576800" y="4167000"/>
            <a:ext cx="10362720" cy="1962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1534560" y="617400"/>
            <a:ext cx="1039008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1576800" y="2017800"/>
            <a:ext cx="5056800" cy="1962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 type="body"/>
          </p:nvPr>
        </p:nvSpPr>
        <p:spPr>
          <a:xfrm>
            <a:off x="6887040" y="2017800"/>
            <a:ext cx="5056800" cy="1962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body"/>
          </p:nvPr>
        </p:nvSpPr>
        <p:spPr>
          <a:xfrm>
            <a:off x="6887040" y="4167000"/>
            <a:ext cx="5056800" cy="1962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 type="body"/>
          </p:nvPr>
        </p:nvSpPr>
        <p:spPr>
          <a:xfrm>
            <a:off x="1576800" y="4167000"/>
            <a:ext cx="5056800" cy="1962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1534560" y="617400"/>
            <a:ext cx="1039008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1576800" y="2017800"/>
            <a:ext cx="10362720" cy="41144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1576800" y="2017800"/>
            <a:ext cx="10362720" cy="41144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pic>
        <p:nvPicPr>
          <p:cNvPr id="51" name="Picture 50"/>
          <p:cNvPicPr/>
          <p:nvPr/>
        </p:nvPicPr>
        <p:blipFill>
          <a:blip r:embed="rId2"/>
          <a:stretch/>
        </p:blipFill>
        <p:spPr>
          <a:xfrm>
            <a:off x="3319680" y="2017440"/>
            <a:ext cx="6876000" cy="4114440"/>
          </a:xfrm>
          <a:prstGeom prst="rect">
            <a:avLst/>
          </a:prstGeom>
          <a:ln>
            <a:noFill/>
          </a:ln>
        </p:spPr>
      </p:pic>
      <p:pic>
        <p:nvPicPr>
          <p:cNvPr id="52" name="Picture 51"/>
          <p:cNvPicPr/>
          <p:nvPr/>
        </p:nvPicPr>
        <p:blipFill>
          <a:blip r:embed="rId2"/>
          <a:stretch/>
        </p:blipFill>
        <p:spPr>
          <a:xfrm>
            <a:off x="3319680" y="2017440"/>
            <a:ext cx="6876000" cy="4114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1534560" y="617400"/>
            <a:ext cx="1039008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subTitle"/>
          </p:nvPr>
        </p:nvSpPr>
        <p:spPr>
          <a:xfrm>
            <a:off x="1576800" y="2017800"/>
            <a:ext cx="10362720" cy="411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1534560" y="617400"/>
            <a:ext cx="1039008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1576800" y="2017800"/>
            <a:ext cx="10362720" cy="41144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1534560" y="617400"/>
            <a:ext cx="1039008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1576800" y="2017800"/>
            <a:ext cx="5056800" cy="41144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6887040" y="2017800"/>
            <a:ext cx="5056800" cy="41144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1534560" y="617400"/>
            <a:ext cx="1039008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subTitle"/>
          </p:nvPr>
        </p:nvSpPr>
        <p:spPr>
          <a:xfrm>
            <a:off x="1534560" y="617400"/>
            <a:ext cx="1039008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1534560" y="617400"/>
            <a:ext cx="1039008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1576800" y="2017800"/>
            <a:ext cx="5056800" cy="1962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1576800" y="4167000"/>
            <a:ext cx="5056800" cy="1962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6887040" y="2017800"/>
            <a:ext cx="5056800" cy="41144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534560" y="617400"/>
            <a:ext cx="1039008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subTitle"/>
          </p:nvPr>
        </p:nvSpPr>
        <p:spPr>
          <a:xfrm>
            <a:off x="1576800" y="2017800"/>
            <a:ext cx="10362720" cy="411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1534560" y="617400"/>
            <a:ext cx="1039008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1576800" y="2017800"/>
            <a:ext cx="5056800" cy="41144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6887040" y="2017800"/>
            <a:ext cx="5056800" cy="1962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6887040" y="4167000"/>
            <a:ext cx="5056800" cy="1962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1534560" y="617400"/>
            <a:ext cx="1039008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1576800" y="2017800"/>
            <a:ext cx="5056800" cy="1962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6887040" y="2017800"/>
            <a:ext cx="5056800" cy="1962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body"/>
          </p:nvPr>
        </p:nvSpPr>
        <p:spPr>
          <a:xfrm>
            <a:off x="1576800" y="4167000"/>
            <a:ext cx="10362720" cy="1962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1534560" y="617400"/>
            <a:ext cx="1039008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1576800" y="2017800"/>
            <a:ext cx="10362720" cy="1962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 type="body"/>
          </p:nvPr>
        </p:nvSpPr>
        <p:spPr>
          <a:xfrm>
            <a:off x="1576800" y="4167000"/>
            <a:ext cx="10362720" cy="1962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1534560" y="617400"/>
            <a:ext cx="1039008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1576800" y="2017800"/>
            <a:ext cx="5056800" cy="1962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6887040" y="2017800"/>
            <a:ext cx="5056800" cy="1962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92" name="PlaceHolder 4"/>
          <p:cNvSpPr>
            <a:spLocks noGrp="1"/>
          </p:cNvSpPr>
          <p:nvPr>
            <p:ph type="body"/>
          </p:nvPr>
        </p:nvSpPr>
        <p:spPr>
          <a:xfrm>
            <a:off x="6887040" y="4167000"/>
            <a:ext cx="5056800" cy="1962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93" name="PlaceHolder 5"/>
          <p:cNvSpPr>
            <a:spLocks noGrp="1"/>
          </p:cNvSpPr>
          <p:nvPr>
            <p:ph type="body"/>
          </p:nvPr>
        </p:nvSpPr>
        <p:spPr>
          <a:xfrm>
            <a:off x="1576800" y="4167000"/>
            <a:ext cx="5056800" cy="1962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1534560" y="617400"/>
            <a:ext cx="1039008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1576800" y="2017800"/>
            <a:ext cx="10362720" cy="41144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1576800" y="2017800"/>
            <a:ext cx="10362720" cy="41144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pic>
        <p:nvPicPr>
          <p:cNvPr id="97" name="Picture 96"/>
          <p:cNvPicPr/>
          <p:nvPr/>
        </p:nvPicPr>
        <p:blipFill>
          <a:blip r:embed="rId2"/>
          <a:stretch/>
        </p:blipFill>
        <p:spPr>
          <a:xfrm>
            <a:off x="3319680" y="2017440"/>
            <a:ext cx="6876000" cy="4114440"/>
          </a:xfrm>
          <a:prstGeom prst="rect">
            <a:avLst/>
          </a:prstGeom>
          <a:ln>
            <a:noFill/>
          </a:ln>
        </p:spPr>
      </p:pic>
      <p:pic>
        <p:nvPicPr>
          <p:cNvPr id="98" name="Picture 97"/>
          <p:cNvPicPr/>
          <p:nvPr/>
        </p:nvPicPr>
        <p:blipFill>
          <a:blip r:embed="rId2"/>
          <a:stretch/>
        </p:blipFill>
        <p:spPr>
          <a:xfrm>
            <a:off x="3319680" y="2017440"/>
            <a:ext cx="6876000" cy="4114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1534560" y="617400"/>
            <a:ext cx="1039008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subTitle"/>
          </p:nvPr>
        </p:nvSpPr>
        <p:spPr>
          <a:xfrm>
            <a:off x="1576800" y="2017800"/>
            <a:ext cx="10362720" cy="411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1534560" y="617400"/>
            <a:ext cx="1039008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1576800" y="2017800"/>
            <a:ext cx="10362720" cy="41144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1534560" y="617400"/>
            <a:ext cx="1039008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1576800" y="2017800"/>
            <a:ext cx="5056800" cy="41144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6887040" y="2017800"/>
            <a:ext cx="5056800" cy="41144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1534560" y="617400"/>
            <a:ext cx="1039008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1534560" y="617400"/>
            <a:ext cx="1039008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1576800" y="2017800"/>
            <a:ext cx="10362720" cy="41144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subTitle"/>
          </p:nvPr>
        </p:nvSpPr>
        <p:spPr>
          <a:xfrm>
            <a:off x="1534560" y="617400"/>
            <a:ext cx="1039008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1534560" y="617400"/>
            <a:ext cx="1039008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1576800" y="2017800"/>
            <a:ext cx="5056800" cy="1962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1576800" y="4167000"/>
            <a:ext cx="5056800" cy="1962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124" name="PlaceHolder 4"/>
          <p:cNvSpPr>
            <a:spLocks noGrp="1"/>
          </p:cNvSpPr>
          <p:nvPr>
            <p:ph type="body"/>
          </p:nvPr>
        </p:nvSpPr>
        <p:spPr>
          <a:xfrm>
            <a:off x="6887040" y="2017800"/>
            <a:ext cx="5056800" cy="41144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1534560" y="617400"/>
            <a:ext cx="1039008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1576800" y="2017800"/>
            <a:ext cx="5056800" cy="41144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6887040" y="2017800"/>
            <a:ext cx="5056800" cy="1962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128" name="PlaceHolder 4"/>
          <p:cNvSpPr>
            <a:spLocks noGrp="1"/>
          </p:cNvSpPr>
          <p:nvPr>
            <p:ph type="body"/>
          </p:nvPr>
        </p:nvSpPr>
        <p:spPr>
          <a:xfrm>
            <a:off x="6887040" y="4167000"/>
            <a:ext cx="5056800" cy="1962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1534560" y="617400"/>
            <a:ext cx="1039008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1576800" y="2017800"/>
            <a:ext cx="5056800" cy="1962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131" name="PlaceHolder 3"/>
          <p:cNvSpPr>
            <a:spLocks noGrp="1"/>
          </p:cNvSpPr>
          <p:nvPr>
            <p:ph type="body"/>
          </p:nvPr>
        </p:nvSpPr>
        <p:spPr>
          <a:xfrm>
            <a:off x="6887040" y="2017800"/>
            <a:ext cx="5056800" cy="1962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132" name="PlaceHolder 4"/>
          <p:cNvSpPr>
            <a:spLocks noGrp="1"/>
          </p:cNvSpPr>
          <p:nvPr>
            <p:ph type="body"/>
          </p:nvPr>
        </p:nvSpPr>
        <p:spPr>
          <a:xfrm>
            <a:off x="1576800" y="4167000"/>
            <a:ext cx="10362720" cy="1962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1534560" y="617400"/>
            <a:ext cx="1039008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1576800" y="2017800"/>
            <a:ext cx="10362720" cy="1962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135" name="PlaceHolder 3"/>
          <p:cNvSpPr>
            <a:spLocks noGrp="1"/>
          </p:cNvSpPr>
          <p:nvPr>
            <p:ph type="body"/>
          </p:nvPr>
        </p:nvSpPr>
        <p:spPr>
          <a:xfrm>
            <a:off x="1576800" y="4167000"/>
            <a:ext cx="10362720" cy="1962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1534560" y="617400"/>
            <a:ext cx="1039008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1576800" y="2017800"/>
            <a:ext cx="5056800" cy="1962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 type="body"/>
          </p:nvPr>
        </p:nvSpPr>
        <p:spPr>
          <a:xfrm>
            <a:off x="6887040" y="2017800"/>
            <a:ext cx="5056800" cy="1962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139" name="PlaceHolder 4"/>
          <p:cNvSpPr>
            <a:spLocks noGrp="1"/>
          </p:cNvSpPr>
          <p:nvPr>
            <p:ph type="body"/>
          </p:nvPr>
        </p:nvSpPr>
        <p:spPr>
          <a:xfrm>
            <a:off x="6887040" y="4167000"/>
            <a:ext cx="5056800" cy="1962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140" name="PlaceHolder 5"/>
          <p:cNvSpPr>
            <a:spLocks noGrp="1"/>
          </p:cNvSpPr>
          <p:nvPr>
            <p:ph type="body"/>
          </p:nvPr>
        </p:nvSpPr>
        <p:spPr>
          <a:xfrm>
            <a:off x="1576800" y="4167000"/>
            <a:ext cx="5056800" cy="1962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1534560" y="617400"/>
            <a:ext cx="1039008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1576800" y="2017800"/>
            <a:ext cx="10362720" cy="41144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1576800" y="2017800"/>
            <a:ext cx="10362720" cy="41144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pic>
        <p:nvPicPr>
          <p:cNvPr id="144" name="Picture 143"/>
          <p:cNvPicPr/>
          <p:nvPr/>
        </p:nvPicPr>
        <p:blipFill>
          <a:blip r:embed="rId2"/>
          <a:stretch/>
        </p:blipFill>
        <p:spPr>
          <a:xfrm>
            <a:off x="3319680" y="2017440"/>
            <a:ext cx="6876000" cy="4114440"/>
          </a:xfrm>
          <a:prstGeom prst="rect">
            <a:avLst/>
          </a:prstGeom>
          <a:ln>
            <a:noFill/>
          </a:ln>
        </p:spPr>
      </p:pic>
      <p:pic>
        <p:nvPicPr>
          <p:cNvPr id="145" name="Picture 144"/>
          <p:cNvPicPr/>
          <p:nvPr/>
        </p:nvPicPr>
        <p:blipFill>
          <a:blip r:embed="rId2"/>
          <a:stretch/>
        </p:blipFill>
        <p:spPr>
          <a:xfrm>
            <a:off x="3319680" y="2017440"/>
            <a:ext cx="6876000" cy="4114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534560" y="617400"/>
            <a:ext cx="1039008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1576800" y="2017800"/>
            <a:ext cx="5056800" cy="41144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887040" y="2017800"/>
            <a:ext cx="5056800" cy="41144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34560" y="617400"/>
            <a:ext cx="1039008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subTitle"/>
          </p:nvPr>
        </p:nvSpPr>
        <p:spPr>
          <a:xfrm>
            <a:off x="1534560" y="617400"/>
            <a:ext cx="1039008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1534560" y="617400"/>
            <a:ext cx="1039008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1576800" y="2017800"/>
            <a:ext cx="5056800" cy="1962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1576800" y="4167000"/>
            <a:ext cx="5056800" cy="1962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6887040" y="2017800"/>
            <a:ext cx="5056800" cy="41144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1534560" y="617400"/>
            <a:ext cx="1039008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1576800" y="2017800"/>
            <a:ext cx="5056800" cy="41144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6887040" y="2017800"/>
            <a:ext cx="5056800" cy="1962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887040" y="4167000"/>
            <a:ext cx="5056800" cy="1962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1534560" y="617400"/>
            <a:ext cx="1039008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1576800" y="2017800"/>
            <a:ext cx="5056800" cy="1962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6887040" y="2017800"/>
            <a:ext cx="5056800" cy="1962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1576800" y="4167000"/>
            <a:ext cx="10362720" cy="1962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ustomShape 1" hidden="1"/>
          <p:cNvSpPr/>
          <p:nvPr/>
        </p:nvSpPr>
        <p:spPr>
          <a:xfrm>
            <a:off x="556800" y="1098720"/>
            <a:ext cx="583680" cy="474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" name="CustomShape 2" hidden="1"/>
          <p:cNvSpPr/>
          <p:nvPr/>
        </p:nvSpPr>
        <p:spPr>
          <a:xfrm>
            <a:off x="1067040" y="1098720"/>
            <a:ext cx="437760" cy="47448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bg1"/>
              </a:gs>
            </a:gsLst>
            <a:lin ang="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ustomShape 3" hidden="1"/>
          <p:cNvSpPr/>
          <p:nvPr/>
        </p:nvSpPr>
        <p:spPr>
          <a:xfrm>
            <a:off x="721920" y="1521000"/>
            <a:ext cx="562560" cy="474480"/>
          </a:xfrm>
          <a:prstGeom prst="rect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CustomShape 4" hidden="1"/>
          <p:cNvSpPr/>
          <p:nvPr/>
        </p:nvSpPr>
        <p:spPr>
          <a:xfrm>
            <a:off x="1214880" y="1521000"/>
            <a:ext cx="490560" cy="474480"/>
          </a:xfrm>
          <a:prstGeom prst="rect">
            <a:avLst/>
          </a:prstGeom>
          <a:gradFill>
            <a:gsLst>
              <a:gs pos="0">
                <a:schemeClr val="folHlink"/>
              </a:gs>
              <a:gs pos="100000">
                <a:schemeClr val="bg1"/>
              </a:gs>
            </a:gsLst>
            <a:lin ang="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CustomShape 5" hidden="1"/>
          <p:cNvSpPr/>
          <p:nvPr/>
        </p:nvSpPr>
        <p:spPr>
          <a:xfrm>
            <a:off x="169440" y="1447920"/>
            <a:ext cx="746880" cy="42192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hlink"/>
              </a:gs>
            </a:gsLst>
            <a:lin ang="1890000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CustomShape 6" hidden="1"/>
          <p:cNvSpPr/>
          <p:nvPr/>
        </p:nvSpPr>
        <p:spPr>
          <a:xfrm>
            <a:off x="1016160" y="990720"/>
            <a:ext cx="41760" cy="10522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" name="CustomShape 7" hidden="1"/>
          <p:cNvSpPr/>
          <p:nvPr/>
        </p:nvSpPr>
        <p:spPr>
          <a:xfrm>
            <a:off x="590400" y="1781280"/>
            <a:ext cx="10968000" cy="31320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bg1"/>
              </a:gs>
            </a:gsLst>
            <a:lin ang="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8"/>
          <p:cNvSpPr/>
          <p:nvPr/>
        </p:nvSpPr>
        <p:spPr>
          <a:xfrm>
            <a:off x="391680" y="2546280"/>
            <a:ext cx="584160" cy="474480"/>
          </a:xfrm>
          <a:prstGeom prst="rect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" name="CustomShape 9"/>
          <p:cNvSpPr/>
          <p:nvPr/>
        </p:nvSpPr>
        <p:spPr>
          <a:xfrm>
            <a:off x="903360" y="2546280"/>
            <a:ext cx="438240" cy="474480"/>
          </a:xfrm>
          <a:prstGeom prst="rect">
            <a:avLst/>
          </a:prstGeom>
          <a:gradFill>
            <a:gsLst>
              <a:gs pos="0">
                <a:schemeClr val="folHlink"/>
              </a:gs>
              <a:gs pos="100000">
                <a:schemeClr val="bg1"/>
              </a:gs>
            </a:gsLst>
            <a:lin ang="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" name="CustomShape 10"/>
          <p:cNvSpPr/>
          <p:nvPr/>
        </p:nvSpPr>
        <p:spPr>
          <a:xfrm>
            <a:off x="556800" y="2968560"/>
            <a:ext cx="563040" cy="474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" name="CustomShape 11"/>
          <p:cNvSpPr/>
          <p:nvPr/>
        </p:nvSpPr>
        <p:spPr>
          <a:xfrm>
            <a:off x="1049760" y="2968560"/>
            <a:ext cx="492480" cy="47448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bg1"/>
              </a:gs>
            </a:gsLst>
            <a:lin ang="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" name="CustomShape 12"/>
          <p:cNvSpPr/>
          <p:nvPr/>
        </p:nvSpPr>
        <p:spPr>
          <a:xfrm>
            <a:off x="0" y="2895480"/>
            <a:ext cx="746880" cy="42192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hlink"/>
              </a:gs>
            </a:gsLst>
            <a:lin ang="1890000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" name="CustomShape 13"/>
          <p:cNvSpPr/>
          <p:nvPr/>
        </p:nvSpPr>
        <p:spPr>
          <a:xfrm>
            <a:off x="846720" y="2438280"/>
            <a:ext cx="41760" cy="10522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" name="CustomShape 14"/>
          <p:cNvSpPr/>
          <p:nvPr/>
        </p:nvSpPr>
        <p:spPr>
          <a:xfrm flipV="1">
            <a:off x="421440" y="3260160"/>
            <a:ext cx="11590560" cy="55080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bg1"/>
              </a:gs>
            </a:gsLst>
            <a:lin ang="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" name="PlaceHolder 15"/>
          <p:cNvSpPr>
            <a:spLocks noGrp="1"/>
          </p:cNvSpPr>
          <p:nvPr>
            <p:ph type="title"/>
          </p:nvPr>
        </p:nvSpPr>
        <p:spPr>
          <a:xfrm>
            <a:off x="1320960" y="1828800"/>
            <a:ext cx="10362720" cy="1142640"/>
          </a:xfrm>
          <a:prstGeom prst="rect">
            <a:avLst/>
          </a:prstGeom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4400" b="0" strike="noStrike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Click to edit Master title style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15" name="PlaceHolder 16"/>
          <p:cNvSpPr>
            <a:spLocks noGrp="1"/>
          </p:cNvSpPr>
          <p:nvPr>
            <p:ph type="dt"/>
          </p:nvPr>
        </p:nvSpPr>
        <p:spPr>
          <a:xfrm>
            <a:off x="1320960" y="6248520"/>
            <a:ext cx="2539680" cy="456840"/>
          </a:xfrm>
          <a:prstGeom prst="rect">
            <a:avLst/>
          </a:prstGeom>
        </p:spPr>
        <p:txBody>
          <a:bodyPr anchor="b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6" name="PlaceHolder 17"/>
          <p:cNvSpPr>
            <a:spLocks noGrp="1"/>
          </p:cNvSpPr>
          <p:nvPr>
            <p:ph type="ftr"/>
          </p:nvPr>
        </p:nvSpPr>
        <p:spPr>
          <a:xfrm>
            <a:off x="4572000" y="6248520"/>
            <a:ext cx="3860160" cy="45684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1400" b="0" strike="noStrike" spc="-1">
                <a:solidFill>
                  <a:srgbClr val="1C1C1C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Python Programming, 4/e</a:t>
            </a:r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7" name="PlaceHolder 18"/>
          <p:cNvSpPr>
            <a:spLocks noGrp="1"/>
          </p:cNvSpPr>
          <p:nvPr>
            <p:ph type="sldNum"/>
          </p:nvPr>
        </p:nvSpPr>
        <p:spPr>
          <a:xfrm>
            <a:off x="9144000" y="6248520"/>
            <a:ext cx="2539680" cy="456840"/>
          </a:xfrm>
          <a:prstGeom prst="rect">
            <a:avLst/>
          </a:prstGeom>
        </p:spPr>
        <p:txBody>
          <a:bodyPr anchor="b"/>
          <a:lstStyle/>
          <a:p>
            <a:pPr algn="r">
              <a:lnSpc>
                <a:spcPct val="100000"/>
              </a:lnSpc>
            </a:pPr>
            <a:fld id="{7BF5B416-0837-4B20-9454-B9A1EAEC8830}" type="slidenum">
              <a:rPr lang="en-US" sz="1400" b="0" strike="noStrike" spc="-1">
                <a:solidFill>
                  <a:srgbClr val="1C1C1C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8" name="PlaceHolder 19"/>
          <p:cNvSpPr>
            <a:spLocks noGrp="1"/>
          </p:cNvSpPr>
          <p:nvPr>
            <p:ph type="body"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2000" indent="-324000" algn="l" defTabSz="914400" rtl="0" eaLnBrk="1" latinLnBrk="0" hangingPunct="1">
        <a:lnSpc>
          <a:spcPct val="90000"/>
        </a:lnSpc>
        <a:spcBef>
          <a:spcPts val="1000"/>
        </a:spcBef>
        <a:buClr>
          <a:srgbClr val="000000"/>
        </a:buClr>
        <a:buSzPct val="45000"/>
        <a:buFont typeface="Wingdings" charset="2"/>
        <a:buChar char="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CustomShape 1"/>
          <p:cNvSpPr/>
          <p:nvPr/>
        </p:nvSpPr>
        <p:spPr>
          <a:xfrm>
            <a:off x="556800" y="1098720"/>
            <a:ext cx="583680" cy="474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4" name="CustomShape 2"/>
          <p:cNvSpPr/>
          <p:nvPr/>
        </p:nvSpPr>
        <p:spPr>
          <a:xfrm>
            <a:off x="1067040" y="1098720"/>
            <a:ext cx="437760" cy="47448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bg1"/>
              </a:gs>
            </a:gsLst>
            <a:lin ang="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5" name="CustomShape 3"/>
          <p:cNvSpPr/>
          <p:nvPr/>
        </p:nvSpPr>
        <p:spPr>
          <a:xfrm>
            <a:off x="721920" y="1521000"/>
            <a:ext cx="562560" cy="474480"/>
          </a:xfrm>
          <a:prstGeom prst="rect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6" name="CustomShape 4"/>
          <p:cNvSpPr/>
          <p:nvPr/>
        </p:nvSpPr>
        <p:spPr>
          <a:xfrm>
            <a:off x="1214880" y="1521000"/>
            <a:ext cx="490560" cy="474480"/>
          </a:xfrm>
          <a:prstGeom prst="rect">
            <a:avLst/>
          </a:prstGeom>
          <a:gradFill>
            <a:gsLst>
              <a:gs pos="0">
                <a:schemeClr val="folHlink"/>
              </a:gs>
              <a:gs pos="100000">
                <a:schemeClr val="bg1"/>
              </a:gs>
            </a:gsLst>
            <a:lin ang="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7" name="CustomShape 5"/>
          <p:cNvSpPr/>
          <p:nvPr/>
        </p:nvSpPr>
        <p:spPr>
          <a:xfrm>
            <a:off x="169440" y="1447920"/>
            <a:ext cx="746880" cy="42192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hlink"/>
              </a:gs>
            </a:gsLst>
            <a:lin ang="1890000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8" name="CustomShape 6"/>
          <p:cNvSpPr/>
          <p:nvPr/>
        </p:nvSpPr>
        <p:spPr>
          <a:xfrm>
            <a:off x="1016160" y="990720"/>
            <a:ext cx="41760" cy="10522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9" name="CustomShape 7"/>
          <p:cNvSpPr/>
          <p:nvPr/>
        </p:nvSpPr>
        <p:spPr>
          <a:xfrm>
            <a:off x="590400" y="1781280"/>
            <a:ext cx="10968000" cy="31320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bg1"/>
              </a:gs>
            </a:gsLst>
            <a:lin ang="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0" name="PlaceHolder 8"/>
          <p:cNvSpPr>
            <a:spLocks noGrp="1"/>
          </p:cNvSpPr>
          <p:nvPr>
            <p:ph type="title"/>
          </p:nvPr>
        </p:nvSpPr>
        <p:spPr>
          <a:xfrm>
            <a:off x="1534560" y="617400"/>
            <a:ext cx="10390080" cy="1142640"/>
          </a:xfrm>
          <a:prstGeom prst="rect">
            <a:avLst/>
          </a:prstGeom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4400" b="0" strike="noStrike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Click to edit Master title style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61" name="PlaceHolder 9"/>
          <p:cNvSpPr>
            <a:spLocks noGrp="1"/>
          </p:cNvSpPr>
          <p:nvPr>
            <p:ph type="body"/>
          </p:nvPr>
        </p:nvSpPr>
        <p:spPr>
          <a:xfrm>
            <a:off x="1576800" y="2017800"/>
            <a:ext cx="10362720" cy="4114440"/>
          </a:xfrm>
          <a:prstGeom prst="rect">
            <a:avLst/>
          </a:prstGeom>
        </p:spPr>
        <p:txBody>
          <a:bodyPr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Sixth Outline Level</a:t>
            </a:r>
          </a:p>
          <a:p>
            <a:pPr marL="343080" indent="-342720">
              <a:lnSpc>
                <a:spcPct val="100000"/>
              </a:lnSpc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Seventh Outline LevelClick to edit Master text styles</a:t>
            </a:r>
          </a:p>
          <a:p>
            <a:pPr marL="743040" lvl="1" indent="-285480">
              <a:lnSpc>
                <a:spcPct val="100000"/>
              </a:lnSpc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Second level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1143000" lvl="2" indent="-228240">
              <a:lnSpc>
                <a:spcPct val="100000"/>
              </a:lnSpc>
              <a:buClr>
                <a:srgbClr val="3333CC"/>
              </a:buClr>
              <a:buSzPct val="50000"/>
              <a:buFont typeface="Wingdings" charset="2"/>
              <a:buChar char="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Third level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1600200" lvl="3" indent="-228240">
              <a:lnSpc>
                <a:spcPct val="100000"/>
              </a:lnSpc>
              <a:buClr>
                <a:srgbClr val="FFCF01"/>
              </a:buClr>
              <a:buSzPct val="55000"/>
              <a:buFont typeface="Wingdings" charset="2"/>
              <a:buChar char="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Fourth level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2057400" lvl="4" indent="-228240">
              <a:lnSpc>
                <a:spcPct val="100000"/>
              </a:lnSpc>
              <a:buClr>
                <a:srgbClr val="00E4A8"/>
              </a:buClr>
              <a:buSzPct val="50000"/>
              <a:buFont typeface="Wingdings" charset="2"/>
              <a:buChar char="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Fifth level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62" name="PlaceHolder 10"/>
          <p:cNvSpPr>
            <a:spLocks noGrp="1"/>
          </p:cNvSpPr>
          <p:nvPr>
            <p:ph type="dt"/>
          </p:nvPr>
        </p:nvSpPr>
        <p:spPr>
          <a:xfrm>
            <a:off x="1219200" y="6324480"/>
            <a:ext cx="2539680" cy="456840"/>
          </a:xfrm>
          <a:prstGeom prst="rect">
            <a:avLst/>
          </a:prstGeom>
        </p:spPr>
        <p:txBody>
          <a:bodyPr anchor="b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3" name="PlaceHolder 11"/>
          <p:cNvSpPr>
            <a:spLocks noGrp="1"/>
          </p:cNvSpPr>
          <p:nvPr>
            <p:ph type="ftr"/>
          </p:nvPr>
        </p:nvSpPr>
        <p:spPr>
          <a:xfrm>
            <a:off x="4470240" y="6324480"/>
            <a:ext cx="3860160" cy="45684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Python Programming, 4/e</a:t>
            </a:r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4" name="PlaceHolder 12"/>
          <p:cNvSpPr>
            <a:spLocks noGrp="1"/>
          </p:cNvSpPr>
          <p:nvPr>
            <p:ph type="sldNum"/>
          </p:nvPr>
        </p:nvSpPr>
        <p:spPr>
          <a:xfrm>
            <a:off x="9042240" y="6324480"/>
            <a:ext cx="2539680" cy="456840"/>
          </a:xfrm>
          <a:prstGeom prst="rect">
            <a:avLst/>
          </a:prstGeom>
        </p:spPr>
        <p:txBody>
          <a:bodyPr anchor="b"/>
          <a:lstStyle/>
          <a:p>
            <a:pPr algn="r">
              <a:lnSpc>
                <a:spcPct val="100000"/>
              </a:lnSpc>
            </a:pPr>
            <a:fld id="{027007FF-5125-4461-90B7-15322AC14749}" type="slidenum"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3080" indent="-342720" algn="l" defTabSz="914400" rtl="0" eaLnBrk="1" latinLnBrk="0" hangingPunct="1">
        <a:lnSpc>
          <a:spcPct val="100000"/>
        </a:lnSpc>
        <a:spcBef>
          <a:spcPts val="1000"/>
        </a:spcBef>
        <a:buClr>
          <a:srgbClr val="3333CC"/>
        </a:buClr>
        <a:buSzPct val="60000"/>
        <a:buFont typeface="Wingdings" charset="2"/>
        <a:buChar char="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CustomShape 1"/>
          <p:cNvSpPr/>
          <p:nvPr/>
        </p:nvSpPr>
        <p:spPr>
          <a:xfrm>
            <a:off x="556800" y="1098720"/>
            <a:ext cx="583680" cy="474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2"/>
          <p:cNvSpPr/>
          <p:nvPr/>
        </p:nvSpPr>
        <p:spPr>
          <a:xfrm>
            <a:off x="1067040" y="1098720"/>
            <a:ext cx="437760" cy="47448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bg1"/>
              </a:gs>
            </a:gsLst>
            <a:lin ang="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1" name="CustomShape 3"/>
          <p:cNvSpPr/>
          <p:nvPr/>
        </p:nvSpPr>
        <p:spPr>
          <a:xfrm>
            <a:off x="721920" y="1521000"/>
            <a:ext cx="562560" cy="474480"/>
          </a:xfrm>
          <a:prstGeom prst="rect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2" name="CustomShape 4"/>
          <p:cNvSpPr/>
          <p:nvPr/>
        </p:nvSpPr>
        <p:spPr>
          <a:xfrm>
            <a:off x="1214880" y="1521000"/>
            <a:ext cx="490560" cy="474480"/>
          </a:xfrm>
          <a:prstGeom prst="rect">
            <a:avLst/>
          </a:prstGeom>
          <a:gradFill>
            <a:gsLst>
              <a:gs pos="0">
                <a:schemeClr val="folHlink"/>
              </a:gs>
              <a:gs pos="100000">
                <a:schemeClr val="bg1"/>
              </a:gs>
            </a:gsLst>
            <a:lin ang="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3" name="CustomShape 5"/>
          <p:cNvSpPr/>
          <p:nvPr/>
        </p:nvSpPr>
        <p:spPr>
          <a:xfrm>
            <a:off x="169440" y="1447920"/>
            <a:ext cx="746880" cy="42192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hlink"/>
              </a:gs>
            </a:gsLst>
            <a:lin ang="1890000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4" name="CustomShape 6"/>
          <p:cNvSpPr/>
          <p:nvPr/>
        </p:nvSpPr>
        <p:spPr>
          <a:xfrm>
            <a:off x="1016160" y="990720"/>
            <a:ext cx="41760" cy="10522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5" name="CustomShape 7"/>
          <p:cNvSpPr/>
          <p:nvPr/>
        </p:nvSpPr>
        <p:spPr>
          <a:xfrm>
            <a:off x="590400" y="1781280"/>
            <a:ext cx="10968000" cy="31320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bg1"/>
              </a:gs>
            </a:gsLst>
            <a:lin ang="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6" name="PlaceHolder 8"/>
          <p:cNvSpPr>
            <a:spLocks noGrp="1"/>
          </p:cNvSpPr>
          <p:nvPr>
            <p:ph type="title"/>
          </p:nvPr>
        </p:nvSpPr>
        <p:spPr>
          <a:xfrm>
            <a:off x="1534560" y="617400"/>
            <a:ext cx="10390080" cy="1142640"/>
          </a:xfrm>
          <a:prstGeom prst="rect">
            <a:avLst/>
          </a:prstGeom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4400" b="0" strike="noStrike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Click to edit Master title style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107" name="PlaceHolder 9"/>
          <p:cNvSpPr>
            <a:spLocks noGrp="1"/>
          </p:cNvSpPr>
          <p:nvPr>
            <p:ph type="body"/>
          </p:nvPr>
        </p:nvSpPr>
        <p:spPr>
          <a:xfrm>
            <a:off x="1576800" y="2017800"/>
            <a:ext cx="5079360" cy="4114440"/>
          </a:xfrm>
          <a:prstGeom prst="rect">
            <a:avLst/>
          </a:prstGeom>
        </p:spPr>
        <p:txBody>
          <a:bodyPr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Sixth Outline Level</a:t>
            </a:r>
          </a:p>
          <a:p>
            <a:pPr marL="343080" indent="-342720">
              <a:lnSpc>
                <a:spcPct val="100000"/>
              </a:lnSpc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Seventh Outline LevelClick to edit Master text styles</a:t>
            </a:r>
          </a:p>
          <a:p>
            <a:pPr marL="743040" lvl="1" indent="-285480">
              <a:lnSpc>
                <a:spcPct val="100000"/>
              </a:lnSpc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Second level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1143000" lvl="2" indent="-228240">
              <a:lnSpc>
                <a:spcPct val="100000"/>
              </a:lnSpc>
              <a:buClr>
                <a:srgbClr val="3333CC"/>
              </a:buClr>
              <a:buSzPct val="50000"/>
              <a:buFont typeface="Wingdings" charset="2"/>
              <a:buChar char="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Third level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1600200" lvl="3" indent="-228240">
              <a:lnSpc>
                <a:spcPct val="100000"/>
              </a:lnSpc>
              <a:buClr>
                <a:srgbClr val="FFCF01"/>
              </a:buClr>
              <a:buSzPct val="55000"/>
              <a:buFont typeface="Wingdings" charset="2"/>
              <a:buChar char="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Fourth level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2057400" lvl="4" indent="-228240">
              <a:lnSpc>
                <a:spcPct val="100000"/>
              </a:lnSpc>
              <a:buClr>
                <a:srgbClr val="00E4A8"/>
              </a:buClr>
              <a:buSzPct val="50000"/>
              <a:buFont typeface="Wingdings" charset="2"/>
              <a:buChar char="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Fifth level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108" name="PlaceHolder 10"/>
          <p:cNvSpPr>
            <a:spLocks noGrp="1"/>
          </p:cNvSpPr>
          <p:nvPr>
            <p:ph type="body"/>
          </p:nvPr>
        </p:nvSpPr>
        <p:spPr>
          <a:xfrm>
            <a:off x="6860160" y="2017800"/>
            <a:ext cx="5079360" cy="4114440"/>
          </a:xfrm>
          <a:prstGeom prst="rect">
            <a:avLst/>
          </a:prstGeom>
        </p:spPr>
        <p:txBody>
          <a:bodyPr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Sixth Outline Level</a:t>
            </a:r>
          </a:p>
          <a:p>
            <a:pPr marL="343080" indent="-342720">
              <a:lnSpc>
                <a:spcPct val="100000"/>
              </a:lnSpc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Seventh Outline LevelClick to edit Master text styles</a:t>
            </a:r>
          </a:p>
          <a:p>
            <a:pPr marL="743040" lvl="1" indent="-285480">
              <a:lnSpc>
                <a:spcPct val="100000"/>
              </a:lnSpc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Second level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1143000" lvl="2" indent="-228240">
              <a:lnSpc>
                <a:spcPct val="100000"/>
              </a:lnSpc>
              <a:buClr>
                <a:srgbClr val="3333CC"/>
              </a:buClr>
              <a:buSzPct val="50000"/>
              <a:buFont typeface="Wingdings" charset="2"/>
              <a:buChar char="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Third level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1600200" lvl="3" indent="-228240">
              <a:lnSpc>
                <a:spcPct val="100000"/>
              </a:lnSpc>
              <a:buClr>
                <a:srgbClr val="FFCF01"/>
              </a:buClr>
              <a:buSzPct val="55000"/>
              <a:buFont typeface="Wingdings" charset="2"/>
              <a:buChar char="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Fourth level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2057400" lvl="4" indent="-228240">
              <a:lnSpc>
                <a:spcPct val="100000"/>
              </a:lnSpc>
              <a:buClr>
                <a:srgbClr val="00E4A8"/>
              </a:buClr>
              <a:buSzPct val="50000"/>
              <a:buFont typeface="Wingdings" charset="2"/>
              <a:buChar char="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Fifth level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109" name="PlaceHolder 11"/>
          <p:cNvSpPr>
            <a:spLocks noGrp="1"/>
          </p:cNvSpPr>
          <p:nvPr>
            <p:ph type="dt"/>
          </p:nvPr>
        </p:nvSpPr>
        <p:spPr>
          <a:xfrm>
            <a:off x="1219200" y="6324480"/>
            <a:ext cx="2539680" cy="456840"/>
          </a:xfrm>
          <a:prstGeom prst="rect">
            <a:avLst/>
          </a:prstGeom>
        </p:spPr>
        <p:txBody>
          <a:bodyPr anchor="b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10" name="PlaceHolder 12"/>
          <p:cNvSpPr>
            <a:spLocks noGrp="1"/>
          </p:cNvSpPr>
          <p:nvPr>
            <p:ph type="ftr"/>
          </p:nvPr>
        </p:nvSpPr>
        <p:spPr>
          <a:xfrm>
            <a:off x="4470240" y="6324480"/>
            <a:ext cx="3860160" cy="45684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Python Programming, 4/e</a:t>
            </a:r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11" name="PlaceHolder 13"/>
          <p:cNvSpPr>
            <a:spLocks noGrp="1"/>
          </p:cNvSpPr>
          <p:nvPr>
            <p:ph type="sldNum"/>
          </p:nvPr>
        </p:nvSpPr>
        <p:spPr>
          <a:xfrm>
            <a:off x="9042240" y="6324480"/>
            <a:ext cx="2539680" cy="456840"/>
          </a:xfrm>
          <a:prstGeom prst="rect">
            <a:avLst/>
          </a:prstGeom>
        </p:spPr>
        <p:txBody>
          <a:bodyPr anchor="b"/>
          <a:lstStyle/>
          <a:p>
            <a:pPr algn="r">
              <a:lnSpc>
                <a:spcPct val="100000"/>
              </a:lnSpc>
            </a:pPr>
            <a:fld id="{6D4990EA-1588-4547-97C6-EB2DAA87A15C}" type="slidenum"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3080" indent="-342720" algn="l" defTabSz="914400" rtl="0" eaLnBrk="1" latinLnBrk="0" hangingPunct="1">
        <a:lnSpc>
          <a:spcPct val="100000"/>
        </a:lnSpc>
        <a:spcBef>
          <a:spcPts val="1000"/>
        </a:spcBef>
        <a:buClr>
          <a:srgbClr val="3333CC"/>
        </a:buClr>
        <a:buSzPct val="60000"/>
        <a:buFont typeface="Wingdings" charset="2"/>
        <a:buChar char="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TextShape 1"/>
          <p:cNvSpPr txBox="1"/>
          <p:nvPr/>
        </p:nvSpPr>
        <p:spPr>
          <a:xfrm>
            <a:off x="4953000" y="624852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1400" spc="-1" dirty="0">
                <a:solidFill>
                  <a:srgbClr val="1C1C1C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Python Programming, 4/e</a:t>
            </a: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52" name="TextShape 2"/>
          <p:cNvSpPr txBox="1"/>
          <p:nvPr/>
        </p:nvSpPr>
        <p:spPr>
          <a:xfrm>
            <a:off x="8382000" y="624852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F2FECABF-9F7A-425A-AE36-0377EE9EA691}" type="slidenum">
              <a:rPr lang="en-US" sz="1400" spc="-1">
                <a:solidFill>
                  <a:srgbClr val="1C1C1C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1</a:t>
            </a:fld>
            <a:endParaRPr lang="en-US" sz="1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53" name="TextShape 3"/>
          <p:cNvSpPr txBox="1"/>
          <p:nvPr/>
        </p:nvSpPr>
        <p:spPr>
          <a:xfrm>
            <a:off x="2514720" y="1828800"/>
            <a:ext cx="7772040" cy="11426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4400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Python Programming:
An Introduction to
Computer Science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154" name="TextShape 4"/>
          <p:cNvSpPr txBox="1"/>
          <p:nvPr/>
        </p:nvSpPr>
        <p:spPr>
          <a:xfrm>
            <a:off x="2895600" y="3886200"/>
            <a:ext cx="6400440" cy="1752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32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Chapter 2</a:t>
            </a:r>
            <a:endParaRPr lang="en-US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32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Writing Simple Programs</a:t>
            </a:r>
            <a:endParaRPr lang="en-US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" name="Picture 1" descr="A book cover of a book&#10;&#10;Description automatically generated">
            <a:extLst>
              <a:ext uri="{FF2B5EF4-FFF2-40B4-BE49-F238E27FC236}">
                <a16:creationId xmlns:a16="http://schemas.microsoft.com/office/drawing/2014/main" id="{EED569D0-4C01-4E57-DE0C-BCB47B5DFC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0200" y="800100"/>
            <a:ext cx="1635711" cy="2057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TextShape 1"/>
          <p:cNvSpPr txBox="1"/>
          <p:nvPr/>
        </p:nvSpPr>
        <p:spPr>
          <a:xfrm>
            <a:off x="4876680" y="632448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Python Programming, 4/e</a:t>
            </a: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89" name="TextShape 2"/>
          <p:cNvSpPr txBox="1"/>
          <p:nvPr/>
        </p:nvSpPr>
        <p:spPr>
          <a:xfrm>
            <a:off x="8305680" y="632448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F835FBFF-C963-4539-8694-DF42EC06A833}" type="slidenum">
              <a:rPr lang="en-US" sz="1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10</a:t>
            </a:fld>
            <a:endParaRPr lang="en-US" sz="1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90" name="TextShape 3"/>
          <p:cNvSpPr txBox="1"/>
          <p:nvPr/>
        </p:nvSpPr>
        <p:spPr>
          <a:xfrm>
            <a:off x="2674920" y="617400"/>
            <a:ext cx="7792560" cy="11426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4400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The Software Development Process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191" name="TextShape 4"/>
          <p:cNvSpPr txBox="1"/>
          <p:nvPr/>
        </p:nvSpPr>
        <p:spPr>
          <a:xfrm>
            <a:off x="2706600" y="201780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3200" b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Maintain the Program</a:t>
            </a:r>
            <a:endParaRPr lang="en-US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743040" lvl="1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Continue developing the program in response to the needs of your users.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743040" lvl="1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In the real world, most programs are never completely finished </a:t>
            </a: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–</a:t>
            </a: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 they evolve over time.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91">
                                            <p:txEl>
                                              <p:pRg st="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91">
                                            <p:txEl>
                                              <p:pRg st="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Effect">
                      <p:stCondLst>
                        <p:cond delay="indefinite"/>
                      </p:stCondLst>
                      <p:childTnLst>
                        <p:par>
                          <p:cTn id="10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21" end="9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191">
                                            <p:txEl>
                                              <p:pRg st="21" end="9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191">
                                            <p:txEl>
                                              <p:pRg st="21" end="9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Effect">
                      <p:stCondLst>
                        <p:cond delay="indefinite"/>
                      </p:stCondLst>
                      <p:childTnLst>
                        <p:par>
                          <p:cTn id="16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91" end="1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191">
                                            <p:txEl>
                                              <p:pRg st="91" end="17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191">
                                            <p:txEl>
                                              <p:pRg st="91" end="17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TextShape 1"/>
          <p:cNvSpPr txBox="1"/>
          <p:nvPr/>
        </p:nvSpPr>
        <p:spPr>
          <a:xfrm>
            <a:off x="4876680" y="632448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Python Programming, 4/e</a:t>
            </a: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93" name="TextShape 2"/>
          <p:cNvSpPr txBox="1"/>
          <p:nvPr/>
        </p:nvSpPr>
        <p:spPr>
          <a:xfrm>
            <a:off x="8305680" y="632448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AB31DE49-5979-40DD-886B-EB887FD84927}" type="slidenum">
              <a:rPr lang="en-US" sz="1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11</a:t>
            </a:fld>
            <a:endParaRPr lang="en-US" sz="1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94" name="TextShape 3"/>
          <p:cNvSpPr txBox="1"/>
          <p:nvPr/>
        </p:nvSpPr>
        <p:spPr>
          <a:xfrm>
            <a:off x="2674920" y="617400"/>
            <a:ext cx="7792560" cy="11426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4400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Example Program: Temperature Converter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195" name="TextShape 4"/>
          <p:cNvSpPr txBox="1"/>
          <p:nvPr/>
        </p:nvSpPr>
        <p:spPr>
          <a:xfrm>
            <a:off x="2706600" y="201780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32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Analysis </a:t>
            </a:r>
            <a:r>
              <a:rPr lang="en-US" sz="32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–</a:t>
            </a:r>
            <a:r>
              <a:rPr lang="en-US" sz="32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 the temperature is given in Celsius, user wants it expressed in degrees Fahrenheit.</a:t>
            </a:r>
          </a:p>
          <a:p>
            <a:pPr marL="343080" indent="-342720"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32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Specification</a:t>
            </a:r>
          </a:p>
          <a:p>
            <a:pPr marL="743040" lvl="1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Input </a:t>
            </a: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–</a:t>
            </a: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 temperature in Celsius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743040" lvl="1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Output </a:t>
            </a: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–</a:t>
            </a: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 temperature in Fahrenheit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743040" lvl="1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Output = 9/5(input) + 32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st="0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95">
                                            <p:txEl>
                                              <p:pRg st="0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95">
                                            <p:txEl>
                                              <p:pRg st="0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Effect">
                      <p:stCondLst>
                        <p:cond delay="indefinite"/>
                      </p:stCondLst>
                      <p:childTnLst>
                        <p:par>
                          <p:cTn id="10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st="95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195">
                                            <p:txEl>
                                              <p:pRg st="95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195">
                                            <p:txEl>
                                              <p:pRg st="95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Effect">
                      <p:stCondLst>
                        <p:cond delay="indefinite"/>
                      </p:stCondLst>
                      <p:childTnLst>
                        <p:par>
                          <p:cTn id="16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st="106" end="1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195">
                                            <p:txEl>
                                              <p:pRg st="106" end="13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195">
                                            <p:txEl>
                                              <p:pRg st="106" end="13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Effect">
                      <p:stCondLst>
                        <p:cond delay="indefinite"/>
                      </p:stCondLst>
                      <p:childTnLst>
                        <p:par>
                          <p:cTn id="22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st="134" end="16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195">
                                            <p:txEl>
                                              <p:pRg st="134" end="16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195">
                                            <p:txEl>
                                              <p:pRg st="134" end="16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Effect">
                      <p:stCondLst>
                        <p:cond delay="indefinite"/>
                      </p:stCondLst>
                      <p:childTnLst>
                        <p:par>
                          <p:cTn id="28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st="166" end="18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195">
                                            <p:txEl>
                                              <p:pRg st="166" end="18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195">
                                            <p:txEl>
                                              <p:pRg st="166" end="18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TextShape 1"/>
          <p:cNvSpPr txBox="1"/>
          <p:nvPr/>
        </p:nvSpPr>
        <p:spPr>
          <a:xfrm>
            <a:off x="4876680" y="632448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Python Programming, 4/e</a:t>
            </a: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97" name="TextShape 2"/>
          <p:cNvSpPr txBox="1"/>
          <p:nvPr/>
        </p:nvSpPr>
        <p:spPr>
          <a:xfrm>
            <a:off x="8305680" y="632448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71349A6E-3FF1-4F72-B079-977A726892BA}" type="slidenum">
              <a:rPr lang="en-US" sz="1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12</a:t>
            </a:fld>
            <a:endParaRPr lang="en-US" sz="1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98" name="TextShape 3"/>
          <p:cNvSpPr txBox="1"/>
          <p:nvPr/>
        </p:nvSpPr>
        <p:spPr>
          <a:xfrm>
            <a:off x="2674920" y="617400"/>
            <a:ext cx="7792560" cy="11426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4400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Example Program: Temperature Converter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199" name="TextShape 4"/>
          <p:cNvSpPr txBox="1"/>
          <p:nvPr/>
        </p:nvSpPr>
        <p:spPr>
          <a:xfrm>
            <a:off x="2706600" y="201780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32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Design</a:t>
            </a:r>
          </a:p>
          <a:p>
            <a:pPr marL="743040" lvl="1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Input, Process, Output (IPO)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743040" lvl="1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Prompt the user for input (Celsius temperature)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743040" lvl="1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Process it to convert it to Fahrenheit using F = 9/5(C) + 32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743040" lvl="1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Output the result by displaying it on the screen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>
                                            <p:txEl>
                                              <p:p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99">
                                            <p:txEl>
                                              <p:p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99">
                                            <p:txEl>
                                              <p:p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Effect">
                      <p:stCondLst>
                        <p:cond delay="indefinite"/>
                      </p:stCondLst>
                      <p:childTnLst>
                        <p:par>
                          <p:cTn id="10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>
                                            <p:txEl>
                                              <p:pRg st="7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199">
                                            <p:txEl>
                                              <p:pRg st="7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199">
                                            <p:txEl>
                                              <p:pRg st="7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Effect">
                      <p:stCondLst>
                        <p:cond delay="indefinite"/>
                      </p:stCondLst>
                      <p:childTnLst>
                        <p:par>
                          <p:cTn id="16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>
                                            <p:txEl>
                                              <p:pRg st="32" end="7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199">
                                            <p:txEl>
                                              <p:pRg st="32" end="7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199">
                                            <p:txEl>
                                              <p:pRg st="32" end="7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Effect">
                      <p:stCondLst>
                        <p:cond delay="indefinite"/>
                      </p:stCondLst>
                      <p:childTnLst>
                        <p:par>
                          <p:cTn id="22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>
                                            <p:txEl>
                                              <p:pRg st="76" end="1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199">
                                            <p:txEl>
                                              <p:pRg st="76" end="13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199">
                                            <p:txEl>
                                              <p:pRg st="76" end="13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Effect">
                      <p:stCondLst>
                        <p:cond delay="indefinite"/>
                      </p:stCondLst>
                      <p:childTnLst>
                        <p:par>
                          <p:cTn id="28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>
                                            <p:txEl>
                                              <p:pRg st="133" end="17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199">
                                            <p:txEl>
                                              <p:pRg st="133" end="17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199">
                                            <p:txEl>
                                              <p:pRg st="133" end="17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TextShape 1"/>
          <p:cNvSpPr txBox="1"/>
          <p:nvPr/>
        </p:nvSpPr>
        <p:spPr>
          <a:xfrm>
            <a:off x="4876680" y="632448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Python Programming, 4/e</a:t>
            </a: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01" name="TextShape 2"/>
          <p:cNvSpPr txBox="1"/>
          <p:nvPr/>
        </p:nvSpPr>
        <p:spPr>
          <a:xfrm>
            <a:off x="8305680" y="632448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EA467715-4E31-4D52-938F-990BEDD8F694}" type="slidenum">
              <a:rPr lang="en-US" sz="1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13</a:t>
            </a:fld>
            <a:endParaRPr lang="en-US" sz="1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02" name="TextShape 3"/>
          <p:cNvSpPr txBox="1"/>
          <p:nvPr/>
        </p:nvSpPr>
        <p:spPr>
          <a:xfrm>
            <a:off x="2674920" y="617400"/>
            <a:ext cx="7792560" cy="11426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4400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Example Program: Temperature Converter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203" name="TextShape 4"/>
          <p:cNvSpPr txBox="1"/>
          <p:nvPr/>
        </p:nvSpPr>
        <p:spPr>
          <a:xfrm>
            <a:off x="2706600" y="2017800"/>
            <a:ext cx="7772040" cy="46112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90000"/>
              </a:lnSpc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32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Before we start coding, let</a:t>
            </a:r>
            <a:r>
              <a:rPr lang="en-US" sz="32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’</a:t>
            </a:r>
            <a:r>
              <a:rPr lang="en-US" sz="32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s write a rough draft of the program in </a:t>
            </a:r>
            <a:r>
              <a:rPr lang="en-US" sz="3200" i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pseudocode</a:t>
            </a:r>
            <a:endParaRPr lang="en-US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>
              <a:lnSpc>
                <a:spcPct val="90000"/>
              </a:lnSpc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32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Pseudocode is precise English that describes what a program does, step by step.</a:t>
            </a:r>
          </a:p>
          <a:p>
            <a:pPr marL="343080" indent="-342720">
              <a:lnSpc>
                <a:spcPct val="90000"/>
              </a:lnSpc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32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Using pseudocode, we can concentrate on the algorithm rather than the programming language.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st="0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203">
                                            <p:txEl>
                                              <p:pRg st="0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203">
                                            <p:txEl>
                                              <p:pRg st="0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Effect">
                      <p:stCondLst>
                        <p:cond delay="indefinite"/>
                      </p:stCondLst>
                      <p:childTnLst>
                        <p:par>
                          <p:cTn id="10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st="79" end="1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203">
                                            <p:txEl>
                                              <p:pRg st="79" end="15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203">
                                            <p:txEl>
                                              <p:pRg st="79" end="15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Effect">
                      <p:stCondLst>
                        <p:cond delay="indefinite"/>
                      </p:stCondLst>
                      <p:childTnLst>
                        <p:par>
                          <p:cTn id="16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st="159" end="2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203">
                                            <p:txEl>
                                              <p:pRg st="159" end="25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203">
                                            <p:txEl>
                                              <p:pRg st="159" end="25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TextShape 1"/>
          <p:cNvSpPr txBox="1"/>
          <p:nvPr/>
        </p:nvSpPr>
        <p:spPr>
          <a:xfrm>
            <a:off x="4876680" y="632448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Python Programming, 4/e</a:t>
            </a: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05" name="TextShape 2"/>
          <p:cNvSpPr txBox="1"/>
          <p:nvPr/>
        </p:nvSpPr>
        <p:spPr>
          <a:xfrm>
            <a:off x="8305680" y="632448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268ED4DC-FE86-4DB3-B312-878BAACA1D48}" type="slidenum">
              <a:rPr lang="en-US" sz="1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14</a:t>
            </a:fld>
            <a:endParaRPr lang="en-US" sz="1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06" name="TextShape 3"/>
          <p:cNvSpPr txBox="1"/>
          <p:nvPr/>
        </p:nvSpPr>
        <p:spPr>
          <a:xfrm>
            <a:off x="2674920" y="617400"/>
            <a:ext cx="7792560" cy="11426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4400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Example Program: Temperature Converter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207" name="TextShape 4"/>
          <p:cNvSpPr txBox="1"/>
          <p:nvPr/>
        </p:nvSpPr>
        <p:spPr>
          <a:xfrm>
            <a:off x="2706600" y="201780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32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Pseudocode:</a:t>
            </a:r>
          </a:p>
          <a:p>
            <a:pPr marL="743040" lvl="1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Input the temperature in degrees Celsius (call it celsius)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743040" lvl="1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Calculate fahrenheit as (9/5)*celsius+32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743040" lvl="1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Output fahrenheit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32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Now we need to convert this to Python!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207">
                                            <p:txEl>
                                              <p:p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207">
                                            <p:txEl>
                                              <p:p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Effect">
                      <p:stCondLst>
                        <p:cond delay="indefinite"/>
                      </p:stCondLst>
                      <p:childTnLst>
                        <p:par>
                          <p:cTn id="10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st="12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207">
                                            <p:txEl>
                                              <p:pRg st="12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207">
                                            <p:txEl>
                                              <p:pRg st="12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Effect">
                      <p:stCondLst>
                        <p:cond delay="indefinite"/>
                      </p:stCondLst>
                      <p:childTnLst>
                        <p:par>
                          <p:cTn id="16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st="68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207">
                                            <p:txEl>
                                              <p:pRg st="68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207">
                                            <p:txEl>
                                              <p:pRg st="68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Effect">
                      <p:stCondLst>
                        <p:cond delay="indefinite"/>
                      </p:stCondLst>
                      <p:childTnLst>
                        <p:par>
                          <p:cTn id="22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st="106" end="1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207">
                                            <p:txEl>
                                              <p:pRg st="106" end="1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207">
                                            <p:txEl>
                                              <p:pRg st="106" end="1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Effect">
                      <p:stCondLst>
                        <p:cond delay="indefinite"/>
                      </p:stCondLst>
                      <p:childTnLst>
                        <p:par>
                          <p:cTn id="28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st="121" end="1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207">
                                            <p:txEl>
                                              <p:pRg st="121" end="15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207">
                                            <p:txEl>
                                              <p:pRg st="121" end="15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extShape 1"/>
          <p:cNvSpPr txBox="1"/>
          <p:nvPr/>
        </p:nvSpPr>
        <p:spPr>
          <a:xfrm>
            <a:off x="4876680" y="632448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Python Programming, 4/e</a:t>
            </a: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09" name="TextShape 2"/>
          <p:cNvSpPr txBox="1"/>
          <p:nvPr/>
        </p:nvSpPr>
        <p:spPr>
          <a:xfrm>
            <a:off x="8305680" y="632448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B7098F27-31AD-4564-9A4B-48EE645A58B2}" type="slidenum">
              <a:rPr lang="en-US" sz="1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15</a:t>
            </a:fld>
            <a:endParaRPr lang="en-US" sz="1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10" name="TextShape 3"/>
          <p:cNvSpPr txBox="1"/>
          <p:nvPr/>
        </p:nvSpPr>
        <p:spPr>
          <a:xfrm>
            <a:off x="2674920" y="617400"/>
            <a:ext cx="7792560" cy="11426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4400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Example Program: Temperature Converter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211" name="TextShape 4"/>
          <p:cNvSpPr txBox="1"/>
          <p:nvPr/>
        </p:nvSpPr>
        <p:spPr>
          <a:xfrm>
            <a:off x="2706600" y="201780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/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#convert.py</a:t>
            </a:r>
            <a:endParaRPr lang="en-US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3080" indent="-342720"/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# A program to convert Celsius temps to Fahrenheit</a:t>
            </a:r>
            <a:endParaRPr lang="en-US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3080" indent="-342720"/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# by: Susan </a:t>
            </a:r>
            <a:r>
              <a:rPr lang="en-US" sz="1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Computewell</a:t>
            </a:r>
            <a:endParaRPr lang="en-US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3080" indent="-342720"/>
            <a:endParaRPr lang="en-US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3080" indent="-342720"/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def main():</a:t>
            </a:r>
            <a:endParaRPr lang="en-US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3080" indent="-342720"/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celsius</a:t>
            </a: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 = float(input("What is the Celsius temperature? "))</a:t>
            </a:r>
            <a:endParaRPr lang="en-US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3080" indent="-342720"/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fahrenheit</a:t>
            </a: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 = (9/5) * </a:t>
            </a:r>
            <a:r>
              <a:rPr lang="en-US" sz="1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celsius</a:t>
            </a: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 + 32</a:t>
            </a:r>
            <a:endParaRPr lang="en-US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3080" indent="-342720"/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    print("The temperature is ",</a:t>
            </a:r>
            <a:r>
              <a:rPr lang="en-US" sz="1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fahrenheit</a:t>
            </a: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," degrees Fahrenheit.")</a:t>
            </a:r>
            <a:endParaRPr lang="en-US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3080" indent="-342720"/>
            <a:endParaRPr lang="en-US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3080" indent="-342720"/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endParaRPr lang="en-US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3080" indent="-342720"/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TextShape 1"/>
          <p:cNvSpPr txBox="1"/>
          <p:nvPr/>
        </p:nvSpPr>
        <p:spPr>
          <a:xfrm>
            <a:off x="4876680" y="632448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Python Programming, 4/e</a:t>
            </a: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13" name="TextShape 2"/>
          <p:cNvSpPr txBox="1"/>
          <p:nvPr/>
        </p:nvSpPr>
        <p:spPr>
          <a:xfrm>
            <a:off x="8305680" y="632448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B12534AA-8C54-4646-9FF3-E4B976CB5134}" type="slidenum">
              <a:rPr lang="en-US" sz="1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16</a:t>
            </a:fld>
            <a:endParaRPr lang="en-US" sz="1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14" name="TextShape 3"/>
          <p:cNvSpPr txBox="1"/>
          <p:nvPr/>
        </p:nvSpPr>
        <p:spPr>
          <a:xfrm>
            <a:off x="2674920" y="617400"/>
            <a:ext cx="7792560" cy="11426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4400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Example Program: Temperature Converter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215" name="TextShape 4"/>
          <p:cNvSpPr txBox="1"/>
          <p:nvPr/>
        </p:nvSpPr>
        <p:spPr>
          <a:xfrm>
            <a:off x="2706600" y="201780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90000"/>
              </a:lnSpc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Once we write a program, we should test it!</a:t>
            </a:r>
          </a:p>
          <a:p>
            <a:pPr marL="343080" indent="-342720">
              <a:lnSpc>
                <a:spcPct val="90000"/>
              </a:lnSpc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3080" indent="-342720">
              <a:lnSpc>
                <a:spcPct val="90000"/>
              </a:lnSpc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What is the Celsius temperature? 0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3080" indent="-342720">
              <a:lnSpc>
                <a:spcPct val="90000"/>
              </a:lnSpc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The temperature is  32.0  degrees Fahrenheit.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3080" indent="-342720">
              <a:lnSpc>
                <a:spcPct val="90000"/>
              </a:lnSpc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&gt;&gt;&gt; main()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3080" indent="-342720">
              <a:lnSpc>
                <a:spcPct val="90000"/>
              </a:lnSpc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What is the Celsius temperature? 100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3080" indent="-342720">
              <a:lnSpc>
                <a:spcPct val="90000"/>
              </a:lnSpc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The temperature is  212.0  degrees Fahrenheit.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3080" indent="-342720">
              <a:lnSpc>
                <a:spcPct val="90000"/>
              </a:lnSpc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&gt;&gt;&gt; main()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3080" indent="-342720">
              <a:lnSpc>
                <a:spcPct val="90000"/>
              </a:lnSpc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What is the Celsius temperature? -40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3080" indent="-342720">
              <a:lnSpc>
                <a:spcPct val="90000"/>
              </a:lnSpc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The temperature is  -40.0  degrees Fahrenheit.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3080" indent="-342720">
              <a:lnSpc>
                <a:spcPct val="90000"/>
              </a:lnSpc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3080" indent="-342720">
              <a:lnSpc>
                <a:spcPct val="90000"/>
              </a:lnSpc>
            </a:pP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TextShape 1"/>
          <p:cNvSpPr txBox="1"/>
          <p:nvPr/>
        </p:nvSpPr>
        <p:spPr>
          <a:xfrm>
            <a:off x="4876680" y="632448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Python Programming, 4/e</a:t>
            </a: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17" name="TextShape 2"/>
          <p:cNvSpPr txBox="1"/>
          <p:nvPr/>
        </p:nvSpPr>
        <p:spPr>
          <a:xfrm>
            <a:off x="8305680" y="632448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B2B88847-A0FA-48EC-9443-05E3C3F80360}" type="slidenum">
              <a:rPr lang="en-US" sz="1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17</a:t>
            </a:fld>
            <a:endParaRPr lang="en-US" sz="1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18" name="TextShape 3"/>
          <p:cNvSpPr txBox="1"/>
          <p:nvPr/>
        </p:nvSpPr>
        <p:spPr>
          <a:xfrm>
            <a:off x="2674920" y="617400"/>
            <a:ext cx="7792560" cy="11426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4400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Elements of Programs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219" name="TextShape 4"/>
          <p:cNvSpPr txBox="1"/>
          <p:nvPr/>
        </p:nvSpPr>
        <p:spPr>
          <a:xfrm>
            <a:off x="2706600" y="201780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32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Names</a:t>
            </a:r>
          </a:p>
          <a:p>
            <a:pPr marL="743040" lvl="1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Names are given to variables (celsius, fahrenheit), modules (main, convert), etc.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743040" lvl="1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These names are called </a:t>
            </a:r>
            <a:r>
              <a:rPr lang="en-US" sz="2800" i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identifiers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743040" lvl="1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Every identifier must begin with a letter or underscore (</a:t>
            </a: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“</a:t>
            </a: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_</a:t>
            </a: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”</a:t>
            </a: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), followed by any sequence of letters, digits, or underscores.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743040" lvl="1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Identifiers are case sensitive.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>
                                            <p:txEl>
                                              <p:p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219">
                                            <p:txEl>
                                              <p:p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219">
                                            <p:txEl>
                                              <p:p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Effect">
                      <p:stCondLst>
                        <p:cond delay="indefinite"/>
                      </p:stCondLst>
                      <p:childTnLst>
                        <p:par>
                          <p:cTn id="10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>
                                            <p:txEl>
                                              <p:pRg st="6" end="8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219">
                                            <p:txEl>
                                              <p:pRg st="6" end="8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219">
                                            <p:txEl>
                                              <p:pRg st="6" end="8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Effect">
                      <p:stCondLst>
                        <p:cond delay="indefinite"/>
                      </p:stCondLst>
                      <p:childTnLst>
                        <p:par>
                          <p:cTn id="16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>
                                            <p:txEl>
                                              <p:pRg st="84" end="1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219">
                                            <p:txEl>
                                              <p:pRg st="84" end="1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219">
                                            <p:txEl>
                                              <p:pRg st="84" end="1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Effect">
                      <p:stCondLst>
                        <p:cond delay="indefinite"/>
                      </p:stCondLst>
                      <p:childTnLst>
                        <p:par>
                          <p:cTn id="22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>
                                            <p:txEl>
                                              <p:pRg st="115" end="2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219">
                                            <p:txEl>
                                              <p:pRg st="115" end="23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219">
                                            <p:txEl>
                                              <p:pRg st="115" end="23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Effect">
                      <p:stCondLst>
                        <p:cond delay="indefinite"/>
                      </p:stCondLst>
                      <p:childTnLst>
                        <p:par>
                          <p:cTn id="28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>
                                            <p:txEl>
                                              <p:pRg st="235" end="2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219">
                                            <p:txEl>
                                              <p:pRg st="235" end="26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219">
                                            <p:txEl>
                                              <p:pRg st="235" end="26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TextShape 1"/>
          <p:cNvSpPr txBox="1"/>
          <p:nvPr/>
        </p:nvSpPr>
        <p:spPr>
          <a:xfrm>
            <a:off x="4876680" y="632448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Python Programming, 4/e</a:t>
            </a: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21" name="TextShape 2"/>
          <p:cNvSpPr txBox="1"/>
          <p:nvPr/>
        </p:nvSpPr>
        <p:spPr>
          <a:xfrm>
            <a:off x="8305680" y="632448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29A1F83D-4CC5-46E0-AFA9-165AA324C766}" type="slidenum">
              <a:rPr lang="en-US" sz="1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18</a:t>
            </a:fld>
            <a:endParaRPr lang="en-US" sz="1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22" name="TextShape 3"/>
          <p:cNvSpPr txBox="1"/>
          <p:nvPr/>
        </p:nvSpPr>
        <p:spPr>
          <a:xfrm>
            <a:off x="2674920" y="617400"/>
            <a:ext cx="7792560" cy="11426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4400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Elements of Programs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223" name="TextShape 4"/>
          <p:cNvSpPr txBox="1"/>
          <p:nvPr/>
        </p:nvSpPr>
        <p:spPr>
          <a:xfrm>
            <a:off x="2706600" y="201780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743040" lvl="1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These are all different, valid names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1143000" lvl="2" indent="-228240">
              <a:buClr>
                <a:srgbClr val="3333CC"/>
              </a:buClr>
              <a:buSzPct val="50000"/>
              <a:buFont typeface="Wingdings" charset="2"/>
              <a:buChar char=""/>
            </a:pPr>
            <a:r>
              <a:rPr lang="en-US" sz="2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X</a:t>
            </a:r>
            <a:endParaRPr lang="en-US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1143000" lvl="2" indent="-228240">
              <a:buClr>
                <a:srgbClr val="3333CC"/>
              </a:buClr>
              <a:buSzPct val="50000"/>
              <a:buFont typeface="Wingdings" charset="2"/>
              <a:buChar char=""/>
            </a:pPr>
            <a:r>
              <a:rPr lang="en-US" sz="2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Celsius</a:t>
            </a:r>
            <a:endParaRPr lang="en-US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1143000" lvl="2" indent="-228240">
              <a:buClr>
                <a:srgbClr val="3333CC"/>
              </a:buClr>
              <a:buSzPct val="50000"/>
              <a:buFont typeface="Wingdings" charset="2"/>
              <a:buChar char=""/>
            </a:pPr>
            <a:r>
              <a:rPr lang="en-US" sz="2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Spam</a:t>
            </a:r>
            <a:endParaRPr lang="en-US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1143000" lvl="2" indent="-228240">
              <a:buClr>
                <a:srgbClr val="3333CC"/>
              </a:buClr>
              <a:buSzPct val="50000"/>
              <a:buFont typeface="Wingdings" charset="2"/>
              <a:buChar char=""/>
            </a:pPr>
            <a:r>
              <a:rPr lang="en-US" sz="2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spam</a:t>
            </a:r>
            <a:endParaRPr lang="en-US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1143000" lvl="2" indent="-228240">
              <a:buClr>
                <a:srgbClr val="3333CC"/>
              </a:buClr>
              <a:buSzPct val="50000"/>
              <a:buFont typeface="Wingdings" charset="2"/>
              <a:buChar char=""/>
            </a:pPr>
            <a:r>
              <a:rPr lang="en-US" sz="2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spAm</a:t>
            </a:r>
            <a:endParaRPr lang="en-US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1143000" lvl="2" indent="-228240">
              <a:buClr>
                <a:srgbClr val="3333CC"/>
              </a:buClr>
              <a:buSzPct val="50000"/>
              <a:buFont typeface="Wingdings" charset="2"/>
              <a:buChar char=""/>
            </a:pPr>
            <a:r>
              <a:rPr lang="en-US" sz="2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Spam_and_Eggs</a:t>
            </a:r>
            <a:endParaRPr lang="en-US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1143000" lvl="2" indent="-228240">
              <a:buClr>
                <a:srgbClr val="3333CC"/>
              </a:buClr>
              <a:buSzPct val="50000"/>
              <a:buFont typeface="Wingdings" charset="2"/>
              <a:buChar char=""/>
            </a:pPr>
            <a:r>
              <a:rPr lang="en-US" sz="2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Spam_And_Eggs</a:t>
            </a:r>
            <a:endParaRPr lang="en-US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pRg st="0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223">
                                            <p:txEl>
                                              <p:pRg st="0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223">
                                            <p:txEl>
                                              <p:pRg st="0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pRg st="37" end="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223">
                                            <p:txEl>
                                              <p:pRg st="37" end="4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223">
                                            <p:txEl>
                                              <p:pRg st="37" end="4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pRg st="43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" dur="500" fill="hold"/>
                                        <p:tgtEl>
                                          <p:spTgt spid="223">
                                            <p:txEl>
                                              <p:pRg st="43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223">
                                            <p:txEl>
                                              <p:pRg st="43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TextShape 1"/>
          <p:cNvSpPr txBox="1"/>
          <p:nvPr/>
        </p:nvSpPr>
        <p:spPr>
          <a:xfrm>
            <a:off x="4876680" y="632448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Python Programming, 4/e</a:t>
            </a: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25" name="TextShape 2"/>
          <p:cNvSpPr txBox="1"/>
          <p:nvPr/>
        </p:nvSpPr>
        <p:spPr>
          <a:xfrm>
            <a:off x="8305680" y="632448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ED120BE5-C74F-4CE3-A1CA-6483966B0B76}" type="slidenum">
              <a:rPr lang="en-US" sz="1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19</a:t>
            </a:fld>
            <a:endParaRPr lang="en-US" sz="1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26" name="TextShape 3"/>
          <p:cNvSpPr txBox="1"/>
          <p:nvPr/>
        </p:nvSpPr>
        <p:spPr>
          <a:xfrm>
            <a:off x="2674920" y="617400"/>
            <a:ext cx="7792560" cy="11426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4400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Elements of Programs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227" name="TextShape 4"/>
          <p:cNvSpPr txBox="1"/>
          <p:nvPr/>
        </p:nvSpPr>
        <p:spPr>
          <a:xfrm>
            <a:off x="2706600" y="201780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743040" lvl="1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Some identifiers are part of Python itself. These identifiers are known as </a:t>
            </a:r>
            <a:r>
              <a:rPr lang="en-US" sz="28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reserved words </a:t>
            </a: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(or </a:t>
            </a:r>
            <a:r>
              <a:rPr lang="en-US" sz="28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keywords</a:t>
            </a: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). This means they are not available for you to use as a name for a variable, etc. in your program.</a:t>
            </a:r>
            <a:endParaRPr lang="en-US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743040" lvl="1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</a:rPr>
              <a:t>and</a:t>
            </a: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, 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</a:rPr>
              <a:t>del</a:t>
            </a: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, 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</a:rPr>
              <a:t>for</a:t>
            </a: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, 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</a:rPr>
              <a:t>is</a:t>
            </a: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, 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</a:rPr>
              <a:t>raise</a:t>
            </a: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, 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</a:rPr>
              <a:t>assert</a:t>
            </a: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, </a:t>
            </a:r>
            <a:r>
              <a:rPr lang="en-US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</a:rPr>
              <a:t>elif</a:t>
            </a: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, 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</a:rPr>
              <a:t>in</a:t>
            </a: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, 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</a:rPr>
              <a:t>print</a:t>
            </a: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, etc.</a:t>
            </a:r>
            <a:endParaRPr lang="en-US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743040" lvl="1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For a complete list, see Table 2.1 (p. 36)</a:t>
            </a:r>
            <a:endParaRPr lang="en-US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st="0" end="20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227">
                                            <p:txEl>
                                              <p:pRg st="0" end="20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227">
                                            <p:txEl>
                                              <p:pRg st="0" end="20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Effect">
                      <p:stCondLst>
                        <p:cond delay="indefinite"/>
                      </p:stCondLst>
                      <p:childTnLst>
                        <p:par>
                          <p:cTn id="10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st="202" end="2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227">
                                            <p:txEl>
                                              <p:pRg st="202" end="25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227">
                                            <p:txEl>
                                              <p:pRg st="202" end="25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Effect">
                      <p:stCondLst>
                        <p:cond delay="indefinite"/>
                      </p:stCondLst>
                      <p:childTnLst>
                        <p:par>
                          <p:cTn id="16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st="253" end="29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227">
                                            <p:txEl>
                                              <p:pRg st="253" end="29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227">
                                            <p:txEl>
                                              <p:pRg st="253" end="29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Shape 1"/>
          <p:cNvSpPr txBox="1"/>
          <p:nvPr/>
        </p:nvSpPr>
        <p:spPr>
          <a:xfrm>
            <a:off x="2674920" y="617400"/>
            <a:ext cx="7792560" cy="11426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4400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Objectives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157" name="TextShape 2"/>
          <p:cNvSpPr txBox="1"/>
          <p:nvPr/>
        </p:nvSpPr>
        <p:spPr>
          <a:xfrm>
            <a:off x="2706600" y="201780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32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To know the steps in an orderly software development process.</a:t>
            </a:r>
          </a:p>
          <a:p>
            <a:pPr marL="343080" indent="-342720"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32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To understand programs following the input, process, output (IPO) pattern and be able to modify them in simple ways.</a:t>
            </a:r>
          </a:p>
          <a:p>
            <a:pPr marL="343080" indent="-342720"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32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To understand the rules for forming valid Python identifiers and expressions.</a:t>
            </a:r>
          </a:p>
        </p:txBody>
      </p:sp>
      <p:sp>
        <p:nvSpPr>
          <p:cNvPr id="158" name="TextShape 3"/>
          <p:cNvSpPr txBox="1"/>
          <p:nvPr/>
        </p:nvSpPr>
        <p:spPr>
          <a:xfrm>
            <a:off x="4876680" y="632448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Python Programming, 4/e</a:t>
            </a: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59" name="TextShape 4"/>
          <p:cNvSpPr txBox="1"/>
          <p:nvPr/>
        </p:nvSpPr>
        <p:spPr>
          <a:xfrm>
            <a:off x="8305680" y="632448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8B7C7929-CB9A-47B9-BD40-6ECE4F75E49D}" type="slidenum">
              <a:rPr lang="en-US" sz="1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2</a:t>
            </a:fld>
            <a:endParaRPr lang="en-US" sz="1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TextShape 1"/>
          <p:cNvSpPr txBox="1"/>
          <p:nvPr/>
        </p:nvSpPr>
        <p:spPr>
          <a:xfrm>
            <a:off x="4876680" y="632448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Python Programming, 4/e</a:t>
            </a: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29" name="TextShape 2"/>
          <p:cNvSpPr txBox="1"/>
          <p:nvPr/>
        </p:nvSpPr>
        <p:spPr>
          <a:xfrm>
            <a:off x="8305680" y="632448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6E9C85E7-0453-476B-8BC3-950F73970CB5}" type="slidenum">
              <a:rPr lang="en-US" sz="1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20</a:t>
            </a:fld>
            <a:endParaRPr lang="en-US" sz="1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30" name="TextShape 3"/>
          <p:cNvSpPr txBox="1"/>
          <p:nvPr/>
        </p:nvSpPr>
        <p:spPr>
          <a:xfrm>
            <a:off x="2674920" y="617400"/>
            <a:ext cx="7792560" cy="11426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4400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Elements of Programs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231" name="TextShape 4"/>
          <p:cNvSpPr txBox="1"/>
          <p:nvPr/>
        </p:nvSpPr>
        <p:spPr>
          <a:xfrm>
            <a:off x="2706600" y="201780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32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Expressions</a:t>
            </a:r>
          </a:p>
          <a:p>
            <a:pPr marL="743040" lvl="1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The fragments of code that produce or calculate new data values are called </a:t>
            </a:r>
            <a:r>
              <a:rPr lang="en-US" sz="2800" i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expressions</a:t>
            </a: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.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743040" lvl="1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800" i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Literals</a:t>
            </a: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 are used to represent a specific value, e.g. 3.9, 1, 1.0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743040" lvl="1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Simple identifiers can also be expressions.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743040" lvl="1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Also included are </a:t>
            </a:r>
            <a:r>
              <a:rPr lang="en-US" sz="2800" i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strings</a:t>
            </a: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 (textual data) and string literals (like "Hello").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>
                                            <p:txEl>
                                              <p:p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231">
                                            <p:txEl>
                                              <p:p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231">
                                            <p:txEl>
                                              <p:p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Effect">
                      <p:stCondLst>
                        <p:cond delay="indefinite"/>
                      </p:stCondLst>
                      <p:childTnLst>
                        <p:par>
                          <p:cTn id="10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>
                                            <p:txEl>
                                              <p:pRg st="12" end="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231">
                                            <p:txEl>
                                              <p:pRg st="12" end="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231">
                                            <p:txEl>
                                              <p:pRg st="12" end="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Effect">
                      <p:stCondLst>
                        <p:cond delay="indefinite"/>
                      </p:stCondLst>
                      <p:childTnLst>
                        <p:par>
                          <p:cTn id="16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>
                                            <p:txEl>
                                              <p:pRg st="96" end="1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231">
                                            <p:txEl>
                                              <p:pRg st="96" end="15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231">
                                            <p:txEl>
                                              <p:pRg st="96" end="15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Effect">
                      <p:stCondLst>
                        <p:cond delay="indefinite"/>
                      </p:stCondLst>
                      <p:childTnLst>
                        <p:par>
                          <p:cTn id="22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>
                                            <p:txEl>
                                              <p:pRg st="158" end="19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231">
                                            <p:txEl>
                                              <p:pRg st="158" end="19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231">
                                            <p:txEl>
                                              <p:pRg st="158" end="19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Effect">
                      <p:stCondLst>
                        <p:cond delay="indefinite"/>
                      </p:stCondLst>
                      <p:childTnLst>
                        <p:par>
                          <p:cTn id="28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>
                                            <p:txEl>
                                              <p:pRg st="198" end="27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231">
                                            <p:txEl>
                                              <p:pRg st="198" end="27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231">
                                            <p:txEl>
                                              <p:pRg st="198" end="27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TextShape 1"/>
          <p:cNvSpPr txBox="1"/>
          <p:nvPr/>
        </p:nvSpPr>
        <p:spPr>
          <a:xfrm>
            <a:off x="4876680" y="632448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Python Programming, 4/e</a:t>
            </a: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33" name="TextShape 2"/>
          <p:cNvSpPr txBox="1"/>
          <p:nvPr/>
        </p:nvSpPr>
        <p:spPr>
          <a:xfrm>
            <a:off x="8305680" y="632448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EB943072-FBB6-4D57-897F-982F809D1515}" type="slidenum">
              <a:rPr lang="en-US" sz="1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21</a:t>
            </a:fld>
            <a:endParaRPr lang="en-US" sz="1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34" name="TextShape 3"/>
          <p:cNvSpPr txBox="1"/>
          <p:nvPr/>
        </p:nvSpPr>
        <p:spPr>
          <a:xfrm>
            <a:off x="2674920" y="617400"/>
            <a:ext cx="7792560" cy="11426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4400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Elements of Programs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235" name="TextShape 4"/>
          <p:cNvSpPr txBox="1"/>
          <p:nvPr/>
        </p:nvSpPr>
        <p:spPr>
          <a:xfrm>
            <a:off x="2706600" y="201780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&gt;&gt;&gt; x = 5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&gt;&gt;&gt; x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&gt;&gt;&gt; print(x)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&gt;&gt;&gt; print(spam)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Traceback (most recent call last):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  File "&lt;pyshell#15&gt;", line 1, in -</a:t>
            </a:r>
            <a:r>
              <a:rPr lang="en-US" sz="16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toplevel</a:t>
            </a:r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    print spam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NameError</a:t>
            </a:r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: name 'spam' is not defined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3080" indent="-342720"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2800" i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NameError</a:t>
            </a: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 is the error when you try to use a variable without a value assigned to it.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TextShape 1"/>
          <p:cNvSpPr txBox="1"/>
          <p:nvPr/>
        </p:nvSpPr>
        <p:spPr>
          <a:xfrm>
            <a:off x="4876680" y="632448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Python Programming, 4/e</a:t>
            </a: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37" name="TextShape 2"/>
          <p:cNvSpPr txBox="1"/>
          <p:nvPr/>
        </p:nvSpPr>
        <p:spPr>
          <a:xfrm>
            <a:off x="8305680" y="632448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D632BAD3-731E-462F-823B-84E9C931C397}" type="slidenum">
              <a:rPr lang="en-US" sz="1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22</a:t>
            </a:fld>
            <a:endParaRPr lang="en-US" sz="1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38" name="TextShape 3"/>
          <p:cNvSpPr txBox="1"/>
          <p:nvPr/>
        </p:nvSpPr>
        <p:spPr>
          <a:xfrm>
            <a:off x="2674920" y="617400"/>
            <a:ext cx="7792560" cy="11426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4400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Elements of Programs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239" name="TextShape 4"/>
          <p:cNvSpPr txBox="1"/>
          <p:nvPr/>
        </p:nvSpPr>
        <p:spPr>
          <a:xfrm>
            <a:off x="2706600" y="201780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743040" lvl="1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Simpler expressions can be combined using </a:t>
            </a:r>
            <a:r>
              <a:rPr lang="en-US" sz="28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operators</a:t>
            </a: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.</a:t>
            </a:r>
            <a:endParaRPr lang="en-US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1200240" lvl="2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, 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, 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, 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, 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**</a:t>
            </a:r>
          </a:p>
          <a:p>
            <a:pPr marL="1200240" lvl="2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Spaces are irrelevant within an expression.</a:t>
            </a:r>
            <a:endParaRPr lang="en-US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1200240" lvl="2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The normal mathematical precedence applies.</a:t>
            </a:r>
            <a:endParaRPr lang="en-US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1200240" lvl="2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((x1 – x2) / 2*n) + (spam / k**3)</a:t>
            </a:r>
            <a:endParaRPr lang="en-US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>
                                            <p:txEl>
                                              <p:pRg st="0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239">
                                            <p:txEl>
                                              <p:pRg st="0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239">
                                            <p:txEl>
                                              <p:pRg st="0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Effect">
                      <p:stCondLst>
                        <p:cond delay="indefinite"/>
                      </p:stCondLst>
                      <p:childTnLst>
                        <p:par>
                          <p:cTn id="10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>
                                            <p:txEl>
                                              <p:pRg st="53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239">
                                            <p:txEl>
                                              <p:pRg st="53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239">
                                            <p:txEl>
                                              <p:pRg st="53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Effect">
                      <p:stCondLst>
                        <p:cond delay="indefinite"/>
                      </p:stCondLst>
                      <p:childTnLst>
                        <p:par>
                          <p:cTn id="16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>
                                            <p:txEl>
                                              <p:pRg st="59" end="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239">
                                            <p:txEl>
                                              <p:pRg st="59" end="9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239">
                                            <p:txEl>
                                              <p:pRg st="59" end="9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Effect">
                      <p:stCondLst>
                        <p:cond delay="indefinite"/>
                      </p:stCondLst>
                      <p:childTnLst>
                        <p:par>
                          <p:cTn id="22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>
                                            <p:txEl>
                                              <p:pRg st="94" end="1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239">
                                            <p:txEl>
                                              <p:pRg st="94" end="12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239">
                                            <p:txEl>
                                              <p:pRg st="94" end="12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Effect">
                      <p:stCondLst>
                        <p:cond delay="indefinite"/>
                      </p:stCondLst>
                      <p:childTnLst>
                        <p:par>
                          <p:cTn id="28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>
                                            <p:txEl>
                                              <p:pRg st="129" end="1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239">
                                            <p:txEl>
                                              <p:pRg st="129" end="15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239">
                                            <p:txEl>
                                              <p:pRg st="129" end="15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TextShape 1"/>
          <p:cNvSpPr txBox="1"/>
          <p:nvPr/>
        </p:nvSpPr>
        <p:spPr>
          <a:xfrm>
            <a:off x="4876680" y="632448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Python Programming, 4/e</a:t>
            </a: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41" name="TextShape 2"/>
          <p:cNvSpPr txBox="1"/>
          <p:nvPr/>
        </p:nvSpPr>
        <p:spPr>
          <a:xfrm>
            <a:off x="8305680" y="632448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6B7DB6DC-B641-4F10-8C01-B41A16444040}" type="slidenum">
              <a:rPr lang="en-US" sz="1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23</a:t>
            </a:fld>
            <a:endParaRPr lang="en-US" sz="1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42" name="TextShape 3"/>
          <p:cNvSpPr txBox="1"/>
          <p:nvPr/>
        </p:nvSpPr>
        <p:spPr>
          <a:xfrm>
            <a:off x="2674920" y="617400"/>
            <a:ext cx="7792560" cy="11426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4400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Elements of Programs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243" name="TextShape 4"/>
          <p:cNvSpPr txBox="1"/>
          <p:nvPr/>
        </p:nvSpPr>
        <p:spPr>
          <a:xfrm>
            <a:off x="2706600" y="201780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Output Statements</a:t>
            </a:r>
          </a:p>
          <a:p>
            <a:pPr marL="743040" lvl="1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print()
print(&lt;expr&gt;, &lt;expr&gt;, …, &lt;expr&gt;)</a:t>
            </a:r>
            <a:endParaRPr lang="en-US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743040" lvl="1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A print statement can print any number of expressions.</a:t>
            </a:r>
            <a:endParaRPr lang="en-US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743040" lvl="1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Successive print statements will display on separate lines.</a:t>
            </a:r>
            <a:endParaRPr lang="en-US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743040" lvl="1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A bare print will print a blank line.</a:t>
            </a:r>
          </a:p>
          <a:p>
            <a:pPr marL="743040" lvl="1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print(&lt;expr&gt;, end = " ")</a:t>
            </a:r>
            <a:endParaRPr lang="en-US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243">
                                            <p:txEl>
                                              <p:p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243">
                                            <p:txEl>
                                              <p:p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Effect">
                      <p:stCondLst>
                        <p:cond delay="indefinite"/>
                      </p:stCondLst>
                      <p:childTnLst>
                        <p:par>
                          <p:cTn id="10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18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243">
                                            <p:txEl>
                                              <p:pRg st="18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243">
                                            <p:txEl>
                                              <p:pRg st="18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Effect">
                      <p:stCondLst>
                        <p:cond delay="indefinite"/>
                      </p:stCondLst>
                      <p:childTnLst>
                        <p:par>
                          <p:cTn id="16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39" end="7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243">
                                            <p:txEl>
                                              <p:pRg st="39" end="7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243">
                                            <p:txEl>
                                              <p:pRg st="39" end="7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Effect">
                      <p:stCondLst>
                        <p:cond delay="indefinite"/>
                      </p:stCondLst>
                      <p:childTnLst>
                        <p:par>
                          <p:cTn id="22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74" end="1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243">
                                            <p:txEl>
                                              <p:pRg st="74" end="1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243">
                                            <p:txEl>
                                              <p:pRg st="74" end="1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Effect">
                      <p:stCondLst>
                        <p:cond delay="indefinite"/>
                      </p:stCondLst>
                      <p:childTnLst>
                        <p:par>
                          <p:cTn id="28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114" end="1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243">
                                            <p:txEl>
                                              <p:pRg st="114" end="13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243">
                                            <p:txEl>
                                              <p:pRg st="114" end="13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TextShape 1"/>
          <p:cNvSpPr txBox="1"/>
          <p:nvPr/>
        </p:nvSpPr>
        <p:spPr>
          <a:xfrm>
            <a:off x="4876680" y="632448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Python Programming, 4/e</a:t>
            </a: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45" name="TextShape 2"/>
          <p:cNvSpPr txBox="1"/>
          <p:nvPr/>
        </p:nvSpPr>
        <p:spPr>
          <a:xfrm>
            <a:off x="8305680" y="632448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16B8C680-9A8B-45AA-91A8-84EDAA74C0E0}" type="slidenum">
              <a:rPr lang="en-US" sz="1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24</a:t>
            </a:fld>
            <a:endParaRPr lang="en-US" sz="1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46" name="TextShape 3"/>
          <p:cNvSpPr txBox="1"/>
          <p:nvPr/>
        </p:nvSpPr>
        <p:spPr>
          <a:xfrm>
            <a:off x="2674920" y="617400"/>
            <a:ext cx="7792560" cy="11426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4400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Elements of Programs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247" name="TextShape 4"/>
          <p:cNvSpPr txBox="1"/>
          <p:nvPr/>
        </p:nvSpPr>
        <p:spPr>
          <a:xfrm>
            <a:off x="2133480" y="2017800"/>
            <a:ext cx="4876560" cy="41144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r>
              <a:rPr lang="en-US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print(3+4)</a:t>
            </a:r>
            <a:endParaRPr lang="en-US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r>
              <a:rPr lang="en-US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print(3, 4, 3+4)</a:t>
            </a:r>
            <a:endParaRPr lang="en-US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r>
              <a:rPr lang="en-US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print()</a:t>
            </a:r>
            <a:endParaRPr lang="en-US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r>
              <a:rPr lang="en-US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print(3, 4, end=" "),</a:t>
            </a:r>
            <a:endParaRPr lang="en-US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r>
              <a:rPr lang="en-US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print(3 + 4)</a:t>
            </a:r>
            <a:endParaRPr lang="en-US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r>
              <a:rPr lang="en-US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print("The answer is", 3+4)</a:t>
            </a:r>
            <a:endParaRPr lang="en-US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248" name="TextShape 5"/>
          <p:cNvSpPr txBox="1"/>
          <p:nvPr/>
        </p:nvSpPr>
        <p:spPr>
          <a:xfrm>
            <a:off x="7507200" y="2017800"/>
            <a:ext cx="2703240" cy="41144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/>
            <a:r>
              <a:rPr lang="en-US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7</a:t>
            </a:r>
            <a:endParaRPr lang="en-US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/>
            <a:r>
              <a:rPr lang="en-US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3 4 7</a:t>
            </a:r>
            <a:endParaRPr lang="en-US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/>
            <a:endParaRPr lang="en-US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/>
            <a:endParaRPr lang="en-US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/>
            <a:r>
              <a:rPr lang="en-US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3 4 7</a:t>
            </a:r>
            <a:endParaRPr lang="en-US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/>
            <a:r>
              <a:rPr lang="en-US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The answer is 7</a:t>
            </a:r>
            <a:endParaRPr lang="en-US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TextShape 1"/>
          <p:cNvSpPr txBox="1"/>
          <p:nvPr/>
        </p:nvSpPr>
        <p:spPr>
          <a:xfrm>
            <a:off x="4876680" y="632448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Python Programming, 4/e</a:t>
            </a: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50" name="TextShape 2"/>
          <p:cNvSpPr txBox="1"/>
          <p:nvPr/>
        </p:nvSpPr>
        <p:spPr>
          <a:xfrm>
            <a:off x="8305680" y="632448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3D11B62D-17DB-4A1B-BC72-C9E0F74F3279}" type="slidenum">
              <a:rPr lang="en-US" sz="1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25</a:t>
            </a:fld>
            <a:endParaRPr lang="en-US" sz="1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51" name="TextShape 3"/>
          <p:cNvSpPr txBox="1"/>
          <p:nvPr/>
        </p:nvSpPr>
        <p:spPr>
          <a:xfrm>
            <a:off x="2674920" y="617400"/>
            <a:ext cx="7792560" cy="11426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4400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Assignment Statements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252" name="TextShape 4"/>
          <p:cNvSpPr txBox="1"/>
          <p:nvPr/>
        </p:nvSpPr>
        <p:spPr>
          <a:xfrm>
            <a:off x="2706600" y="201780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90000"/>
              </a:lnSpc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Simple Assignment</a:t>
            </a:r>
          </a:p>
          <a:p>
            <a:pPr marL="800280" lvl="1" indent="-342720">
              <a:lnSpc>
                <a:spcPct val="90000"/>
              </a:lnSpc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&lt;variable&gt; = &lt;expr&gt;</a:t>
            </a: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
variable is an identifier, expr is an expression</a:t>
            </a:r>
          </a:p>
          <a:p>
            <a:pPr marL="800280" lvl="1" indent="-342720">
              <a:lnSpc>
                <a:spcPct val="90000"/>
              </a:lnSpc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The expression on the RHS is evaluated to produce a value which is then associated with the variable named on the LHS.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>
                                            <p:txEl>
                                              <p:p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252">
                                            <p:txEl>
                                              <p:p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252">
                                            <p:txEl>
                                              <p:p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Effect">
                      <p:stCondLst>
                        <p:cond delay="indefinite"/>
                      </p:stCondLst>
                      <p:childTnLst>
                        <p:par>
                          <p:cTn id="10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>
                                            <p:txEl>
                                              <p:pRg st="18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252">
                                            <p:txEl>
                                              <p:pRg st="18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252">
                                            <p:txEl>
                                              <p:pRg st="18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Effect">
                      <p:stCondLst>
                        <p:cond delay="indefinite"/>
                      </p:stCondLst>
                      <p:childTnLst>
                        <p:par>
                          <p:cTn id="16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>
                                            <p:txEl>
                                              <p:pRg st="83" end="19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252">
                                            <p:txEl>
                                              <p:pRg st="83" end="19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252">
                                            <p:txEl>
                                              <p:pRg st="83" end="19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TextShape 1"/>
          <p:cNvSpPr txBox="1"/>
          <p:nvPr/>
        </p:nvSpPr>
        <p:spPr>
          <a:xfrm>
            <a:off x="4876680" y="632448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Python Programming, 4/e</a:t>
            </a: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54" name="TextShape 2"/>
          <p:cNvSpPr txBox="1"/>
          <p:nvPr/>
        </p:nvSpPr>
        <p:spPr>
          <a:xfrm>
            <a:off x="8305680" y="632448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463C3F91-5EA2-4D0C-9BE4-4511E787C201}" type="slidenum">
              <a:rPr lang="en-US" sz="1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26</a:t>
            </a:fld>
            <a:endParaRPr lang="en-US" sz="1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55" name="TextShape 3"/>
          <p:cNvSpPr txBox="1"/>
          <p:nvPr/>
        </p:nvSpPr>
        <p:spPr>
          <a:xfrm>
            <a:off x="2674920" y="617400"/>
            <a:ext cx="7792560" cy="11426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4400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Assignment Statements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256" name="TextShape 4"/>
          <p:cNvSpPr txBox="1"/>
          <p:nvPr/>
        </p:nvSpPr>
        <p:spPr>
          <a:xfrm>
            <a:off x="2706600" y="201780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x = 3.9 * x * (1-x)</a:t>
            </a:r>
            <a:endParaRPr lang="en-US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fahrenheit = 9/5 * celsius + 32</a:t>
            </a:r>
            <a:endParaRPr lang="en-US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x = 5</a:t>
            </a:r>
            <a:endParaRPr lang="en-US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st="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256">
                                            <p:txEl>
                                              <p:pRg st="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256">
                                            <p:txEl>
                                              <p:pRg st="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Effect">
                      <p:stCondLst>
                        <p:cond delay="indefinite"/>
                      </p:stCondLst>
                      <p:childTnLst>
                        <p:par>
                          <p:cTn id="10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st="20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256">
                                            <p:txEl>
                                              <p:pRg st="20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256">
                                            <p:txEl>
                                              <p:pRg st="20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Effect">
                      <p:stCondLst>
                        <p:cond delay="indefinite"/>
                      </p:stCondLst>
                      <p:childTnLst>
                        <p:par>
                          <p:cTn id="16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st="52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256">
                                            <p:txEl>
                                              <p:pRg st="52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256">
                                            <p:txEl>
                                              <p:pRg st="52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TextShape 1"/>
          <p:cNvSpPr txBox="1"/>
          <p:nvPr/>
        </p:nvSpPr>
        <p:spPr>
          <a:xfrm>
            <a:off x="4876680" y="632448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Python Programming, 4/e</a:t>
            </a: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58" name="TextShape 2"/>
          <p:cNvSpPr txBox="1"/>
          <p:nvPr/>
        </p:nvSpPr>
        <p:spPr>
          <a:xfrm>
            <a:off x="8305680" y="632448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9837F14A-228E-442E-8BFC-5FD26DD6FE68}" type="slidenum">
              <a:rPr lang="en-US" sz="1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27</a:t>
            </a:fld>
            <a:endParaRPr lang="en-US" sz="1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59" name="TextShape 3"/>
          <p:cNvSpPr txBox="1"/>
          <p:nvPr/>
        </p:nvSpPr>
        <p:spPr>
          <a:xfrm>
            <a:off x="2674920" y="617400"/>
            <a:ext cx="7792560" cy="11426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4400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Assignment Statements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260" name="TextShape 4"/>
          <p:cNvSpPr txBox="1"/>
          <p:nvPr/>
        </p:nvSpPr>
        <p:spPr>
          <a:xfrm>
            <a:off x="2706600" y="201780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90000"/>
              </a:lnSpc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32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Variables can be reassigned as many times as you want!</a:t>
            </a:r>
          </a:p>
          <a:p>
            <a:r>
              <a:rPr lang="en-US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&gt;&gt;&gt; myVar = 0</a:t>
            </a:r>
            <a:endParaRPr lang="en-US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r>
              <a:rPr lang="en-US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&gt;&gt;&gt; myVar</a:t>
            </a:r>
            <a:endParaRPr lang="en-US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r>
              <a:rPr lang="en-US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0</a:t>
            </a:r>
            <a:endParaRPr lang="en-US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r>
              <a:rPr lang="en-US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&gt;&gt;&gt; myVar = 7</a:t>
            </a:r>
            <a:endParaRPr lang="en-US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r>
              <a:rPr lang="en-US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&gt;&gt;&gt; myVar</a:t>
            </a:r>
            <a:endParaRPr lang="en-US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r>
              <a:rPr lang="en-US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7</a:t>
            </a:r>
            <a:endParaRPr lang="en-US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r>
              <a:rPr lang="en-US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&gt;&gt;&gt; myVar = myVar + 1</a:t>
            </a:r>
            <a:endParaRPr lang="en-US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r>
              <a:rPr lang="en-US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&gt;&gt;&gt; myVar</a:t>
            </a:r>
            <a:endParaRPr lang="en-US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r>
              <a:rPr lang="en-US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8</a:t>
            </a:r>
            <a:endParaRPr lang="en-US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r>
              <a:rPr lang="en-US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&gt;&gt;&gt; </a:t>
            </a:r>
            <a:endParaRPr lang="en-US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TextShape 1"/>
          <p:cNvSpPr txBox="1"/>
          <p:nvPr/>
        </p:nvSpPr>
        <p:spPr>
          <a:xfrm>
            <a:off x="4876680" y="632448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Python Programming, 4/e</a:t>
            </a: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62" name="TextShape 2"/>
          <p:cNvSpPr txBox="1"/>
          <p:nvPr/>
        </p:nvSpPr>
        <p:spPr>
          <a:xfrm>
            <a:off x="8305680" y="632448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3CCFB2F4-42BB-4E55-B0E8-F9213C73BBDB}" type="slidenum">
              <a:rPr lang="en-US" sz="1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28</a:t>
            </a:fld>
            <a:endParaRPr lang="en-US" sz="1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63" name="TextShape 3"/>
          <p:cNvSpPr txBox="1"/>
          <p:nvPr/>
        </p:nvSpPr>
        <p:spPr>
          <a:xfrm>
            <a:off x="2674920" y="617400"/>
            <a:ext cx="7792560" cy="11426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4400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Assignment Statements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264" name="TextShape 4"/>
          <p:cNvSpPr txBox="1"/>
          <p:nvPr/>
        </p:nvSpPr>
        <p:spPr>
          <a:xfrm>
            <a:off x="2706600" y="201780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Variables are like a box we can put values in.</a:t>
            </a:r>
          </a:p>
          <a:p>
            <a:pPr marL="343080" indent="-342720"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When a variable changes, the old value is erased and a new one is written in. </a:t>
            </a:r>
          </a:p>
        </p:txBody>
      </p:sp>
      <p:pic>
        <p:nvPicPr>
          <p:cNvPr id="265" name="Picture 1"/>
          <p:cNvPicPr/>
          <p:nvPr/>
        </p:nvPicPr>
        <p:blipFill>
          <a:blip r:embed="rId2"/>
          <a:stretch/>
        </p:blipFill>
        <p:spPr>
          <a:xfrm>
            <a:off x="3200520" y="4419720"/>
            <a:ext cx="5790960" cy="15634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pRg st="0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264">
                                            <p:txEl>
                                              <p:pRg st="0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264">
                                            <p:txEl>
                                              <p:pRg st="0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Effect">
                      <p:stCondLst>
                        <p:cond delay="indefinite"/>
                      </p:stCondLst>
                      <p:childTnLst>
                        <p:par>
                          <p:cTn id="10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pRg st="47" end="1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264">
                                            <p:txEl>
                                              <p:pRg st="47" end="1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264">
                                            <p:txEl>
                                              <p:pRg st="47" end="1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TextShape 1"/>
          <p:cNvSpPr txBox="1"/>
          <p:nvPr/>
        </p:nvSpPr>
        <p:spPr>
          <a:xfrm>
            <a:off x="4876680" y="632448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Python Programming, 4/e</a:t>
            </a: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67" name="TextShape 2"/>
          <p:cNvSpPr txBox="1"/>
          <p:nvPr/>
        </p:nvSpPr>
        <p:spPr>
          <a:xfrm>
            <a:off x="8305680" y="632448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B2686270-6602-46B4-B17F-8A8C3D314CF1}" type="slidenum">
              <a:rPr lang="en-US" sz="1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29</a:t>
            </a:fld>
            <a:endParaRPr lang="en-US" sz="1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68" name="TextShape 3"/>
          <p:cNvSpPr txBox="1"/>
          <p:nvPr/>
        </p:nvSpPr>
        <p:spPr>
          <a:xfrm>
            <a:off x="2674920" y="617400"/>
            <a:ext cx="7792560" cy="11426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4400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Assignment Statements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269" name="TextShape 4"/>
          <p:cNvSpPr txBox="1"/>
          <p:nvPr/>
        </p:nvSpPr>
        <p:spPr>
          <a:xfrm>
            <a:off x="2706600" y="201780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90000"/>
              </a:lnSpc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Technically, this model of assignment is simplistic for Python.</a:t>
            </a:r>
          </a:p>
          <a:p>
            <a:pPr marL="343080" indent="-342720">
              <a:lnSpc>
                <a:spcPct val="90000"/>
              </a:lnSpc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Python doesn't overwrite these memory locations (boxes).</a:t>
            </a:r>
          </a:p>
          <a:p>
            <a:pPr marL="343080" indent="-342720">
              <a:lnSpc>
                <a:spcPct val="90000"/>
              </a:lnSpc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Assigning a variable is more like putting a </a:t>
            </a: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“</a:t>
            </a: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sticky note</a:t>
            </a: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”</a:t>
            </a: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 on a value and saying, </a:t>
            </a: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“</a:t>
            </a: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this is x</a:t>
            </a: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”</a:t>
            </a: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. </a:t>
            </a:r>
          </a:p>
        </p:txBody>
      </p:sp>
      <p:pic>
        <p:nvPicPr>
          <p:cNvPr id="270" name="Picture 1"/>
          <p:cNvPicPr/>
          <p:nvPr/>
        </p:nvPicPr>
        <p:blipFill>
          <a:blip r:embed="rId2"/>
          <a:stretch/>
        </p:blipFill>
        <p:spPr>
          <a:xfrm>
            <a:off x="5333880" y="4900680"/>
            <a:ext cx="4266720" cy="15253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>
                                            <p:txEl>
                                              <p:pRg st="0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269">
                                            <p:txEl>
                                              <p:pRg st="0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269">
                                            <p:txEl>
                                              <p:pRg st="0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Effect">
                      <p:stCondLst>
                        <p:cond delay="indefinite"/>
                      </p:stCondLst>
                      <p:childTnLst>
                        <p:par>
                          <p:cTn id="10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>
                                            <p:txEl>
                                              <p:pRg st="64" end="1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269">
                                            <p:txEl>
                                              <p:pRg st="64" end="1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269">
                                            <p:txEl>
                                              <p:pRg st="64" end="1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Effect">
                      <p:stCondLst>
                        <p:cond delay="indefinite"/>
                      </p:stCondLst>
                      <p:childTnLst>
                        <p:par>
                          <p:cTn id="16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>
                                            <p:txEl>
                                              <p:pRg st="120" end="2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269">
                                            <p:txEl>
                                              <p:pRg st="120" end="2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269">
                                            <p:txEl>
                                              <p:pRg st="120" end="2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4876680" y="632448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Python Programming, 4/e</a:t>
            </a: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8305680" y="632448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3150DB94-C514-4169-BEB9-56FE3E035950}" type="slidenum">
              <a:rPr lang="en-US" sz="1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3</a:t>
            </a:fld>
            <a:endParaRPr lang="en-US" sz="1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2674920" y="617400"/>
            <a:ext cx="7792560" cy="11426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4400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Objectives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163" name="TextShape 4"/>
          <p:cNvSpPr txBox="1"/>
          <p:nvPr/>
        </p:nvSpPr>
        <p:spPr>
          <a:xfrm>
            <a:off x="2706600" y="201780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32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To be able to understand and write Python statements to output information to the screen, assign values to variables, get numeric information entered from the keyboard, and perform a counted loop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0" end="1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63">
                                            <p:txEl>
                                              <p:pRg st="0" end="19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63">
                                            <p:txEl>
                                              <p:pRg st="0" end="19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TextShape 1"/>
          <p:cNvSpPr txBox="1"/>
          <p:nvPr/>
        </p:nvSpPr>
        <p:spPr>
          <a:xfrm>
            <a:off x="4876680" y="632448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Python Programming, 4/e</a:t>
            </a: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72" name="TextShape 2"/>
          <p:cNvSpPr txBox="1"/>
          <p:nvPr/>
        </p:nvSpPr>
        <p:spPr>
          <a:xfrm>
            <a:off x="8305680" y="632448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5779366-EF50-40E7-9139-BEA8F91C2B98}" type="slidenum">
              <a:rPr lang="en-US" sz="1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30</a:t>
            </a:fld>
            <a:endParaRPr lang="en-US" sz="1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73" name="TextShape 3"/>
          <p:cNvSpPr txBox="1"/>
          <p:nvPr/>
        </p:nvSpPr>
        <p:spPr>
          <a:xfrm>
            <a:off x="2674920" y="617400"/>
            <a:ext cx="7792560" cy="11426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4400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Assigning Input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274" name="TextShape 4"/>
          <p:cNvSpPr txBox="1"/>
          <p:nvPr/>
        </p:nvSpPr>
        <p:spPr>
          <a:xfrm>
            <a:off x="1904880" y="2017800"/>
            <a:ext cx="8573760" cy="41144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The purpose of an input statement is to get input from the user and store it into a variable.</a:t>
            </a:r>
          </a:p>
          <a:p>
            <a:pPr marL="343080" indent="-342720"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3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&lt;variable&gt; =input(&lt;prompt&gt;)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3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Here, </a:t>
            </a:r>
            <a:r>
              <a:rPr lang="en-US" sz="3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prompt</a:t>
            </a:r>
            <a:r>
              <a:rPr lang="en-US" sz="3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 is a string expression used to prompt the user for input.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>
              <a:lnSpc>
                <a:spcPct val="100000"/>
              </a:lnSpc>
            </a:pP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>
              <a:lnSpc>
                <a:spcPct val="100000"/>
              </a:lnSpc>
            </a:pP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0" end="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274">
                                            <p:txEl>
                                              <p:pRg st="0" end="9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274">
                                            <p:txEl>
                                              <p:pRg st="0" end="9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TextShape 1"/>
          <p:cNvSpPr txBox="1"/>
          <p:nvPr/>
        </p:nvSpPr>
        <p:spPr>
          <a:xfrm>
            <a:off x="4876680" y="632448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Python Programming, 4/e</a:t>
            </a: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76" name="TextShape 2"/>
          <p:cNvSpPr txBox="1"/>
          <p:nvPr/>
        </p:nvSpPr>
        <p:spPr>
          <a:xfrm>
            <a:off x="8305680" y="632448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9955659A-5127-4E7F-94BC-D21AD5B01ABA}" type="slidenum">
              <a:rPr lang="en-US" sz="1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31</a:t>
            </a:fld>
            <a:endParaRPr lang="en-US" sz="1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77" name="TextShape 3"/>
          <p:cNvSpPr txBox="1"/>
          <p:nvPr/>
        </p:nvSpPr>
        <p:spPr>
          <a:xfrm>
            <a:off x="2674920" y="617400"/>
            <a:ext cx="7792560" cy="11426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4400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Assigning Input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278" name="TextShape 4"/>
          <p:cNvSpPr txBox="1"/>
          <p:nvPr/>
        </p:nvSpPr>
        <p:spPr>
          <a:xfrm>
            <a:off x="2667000" y="205740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90000"/>
              </a:lnSpc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First the prompt is printed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>
              <a:lnSpc>
                <a:spcPct val="90000"/>
              </a:lnSpc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The </a:t>
            </a: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input</a:t>
            </a: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 part waits for the user to enter a value and press &lt;enter&gt;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>
              <a:lnSpc>
                <a:spcPct val="90000"/>
              </a:lnSpc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The expression that was entered is a string of characters.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>
              <a:lnSpc>
                <a:spcPct val="90000"/>
              </a:lnSpc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The value is assigned to the variable.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>
              <a:lnSpc>
                <a:spcPct val="90000"/>
              </a:lnSpc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For string input:</a:t>
            </a:r>
            <a:b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</a:b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&lt;var&gt; = input(&lt;prompt&gt;)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>
                                            <p:txEl>
                                              <p:pRg st="0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278">
                                            <p:txEl>
                                              <p:pRg st="0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278">
                                            <p:txEl>
                                              <p:pRg st="0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TextShape 1"/>
          <p:cNvSpPr txBox="1"/>
          <p:nvPr/>
        </p:nvSpPr>
        <p:spPr>
          <a:xfrm>
            <a:off x="4876680" y="632448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Python Programming, 4/e</a:t>
            </a: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76" name="TextShape 2"/>
          <p:cNvSpPr txBox="1"/>
          <p:nvPr/>
        </p:nvSpPr>
        <p:spPr>
          <a:xfrm>
            <a:off x="8305680" y="632448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9955659A-5127-4E7F-94BC-D21AD5B01ABA}" type="slidenum">
              <a:rPr lang="en-US" sz="1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32</a:t>
            </a:fld>
            <a:endParaRPr lang="en-US" sz="1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77" name="TextShape 3"/>
          <p:cNvSpPr txBox="1"/>
          <p:nvPr/>
        </p:nvSpPr>
        <p:spPr>
          <a:xfrm>
            <a:off x="2674920" y="617400"/>
            <a:ext cx="7792560" cy="11426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4400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Assigning Input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278" name="TextShape 4"/>
          <p:cNvSpPr txBox="1"/>
          <p:nvPr/>
        </p:nvSpPr>
        <p:spPr>
          <a:xfrm>
            <a:off x="2667000" y="205740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When you want a number from the user, include either int or float around the input to convert the digits into either a whole value (integer) or fractional value (float).</a:t>
            </a:r>
            <a:endParaRPr lang="en-US" sz="36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800" dirty="0"/>
          </a:p>
          <a:p>
            <a:pPr marL="343080" indent="-342720">
              <a:lnSpc>
                <a:spcPct val="90000"/>
              </a:lnSpc>
              <a:buClr>
                <a:srgbClr val="3333CC"/>
              </a:buClr>
              <a:buSzPct val="60000"/>
              <a:buFont typeface="Wingdings" charset="2"/>
              <a:buChar char=""/>
            </a:pP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60521550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>
                                            <p:txEl>
                                              <p:charRg st="0" end="17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278">
                                            <p:txEl>
                                              <p:charRg st="0" end="17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278">
                                            <p:txEl>
                                              <p:charRg st="0" end="17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TextShape 1"/>
          <p:cNvSpPr txBox="1"/>
          <p:nvPr/>
        </p:nvSpPr>
        <p:spPr>
          <a:xfrm>
            <a:off x="4876680" y="632448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Python Programming, 4/e</a:t>
            </a: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92" name="TextShape 2"/>
          <p:cNvSpPr txBox="1"/>
          <p:nvPr/>
        </p:nvSpPr>
        <p:spPr>
          <a:xfrm>
            <a:off x="8305680" y="632448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B6208E4F-4C7F-4338-8CB7-3E974437F26D}" type="slidenum">
              <a:rPr lang="en-US" sz="1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33</a:t>
            </a:fld>
            <a:endParaRPr lang="en-US" sz="1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93" name="TextShape 3"/>
          <p:cNvSpPr txBox="1"/>
          <p:nvPr/>
        </p:nvSpPr>
        <p:spPr>
          <a:xfrm>
            <a:off x="2674920" y="617400"/>
            <a:ext cx="7792560" cy="11426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4400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Simultaneous Assignment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294" name="TextShape 4"/>
          <p:cNvSpPr txBox="1"/>
          <p:nvPr/>
        </p:nvSpPr>
        <p:spPr>
          <a:xfrm>
            <a:off x="2286120" y="2017800"/>
            <a:ext cx="8192880" cy="41144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Several values can be calculated at the same time</a:t>
            </a:r>
          </a:p>
          <a:p>
            <a:pPr marL="343080" indent="-342720"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&lt;var1&gt;, &lt;var2&gt;, … = &lt;expr1&gt;, &lt;expr2&gt;, …</a:t>
            </a:r>
            <a:endParaRPr lang="en-US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Evaluate the expressions in the RHS and assign them to the variables on the LHS</a:t>
            </a:r>
          </a:p>
          <a:p>
            <a:pPr marL="343080" indent="-342720"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sum, diff = </a:t>
            </a:r>
            <a:r>
              <a:rPr lang="en-US" sz="28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, x-y</a:t>
            </a:r>
          </a:p>
          <a:p>
            <a:pPr marL="360">
              <a:buClr>
                <a:srgbClr val="3333CC"/>
              </a:buClr>
              <a:buSzPct val="60000"/>
            </a:pP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>
                                            <p:txEl>
                                              <p:pRg st="0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294">
                                            <p:txEl>
                                              <p:pRg st="0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294">
                                            <p:txEl>
                                              <p:pRg st="0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Effect">
                      <p:stCondLst>
                        <p:cond delay="indefinite"/>
                      </p:stCondLst>
                      <p:childTnLst>
                        <p:par>
                          <p:cTn id="10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>
                                            <p:txEl>
                                              <p:pRg st="52" end="8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294">
                                            <p:txEl>
                                              <p:pRg st="52" end="8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294">
                                            <p:txEl>
                                              <p:pRg st="52" end="8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Effect">
                      <p:stCondLst>
                        <p:cond delay="indefinite"/>
                      </p:stCondLst>
                      <p:childTnLst>
                        <p:par>
                          <p:cTn id="16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>
                                            <p:txEl>
                                              <p:pRg st="81" end="1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294">
                                            <p:txEl>
                                              <p:pRg st="81" end="15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294">
                                            <p:txEl>
                                              <p:pRg st="81" end="15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TextShape 1"/>
          <p:cNvSpPr txBox="1"/>
          <p:nvPr/>
        </p:nvSpPr>
        <p:spPr>
          <a:xfrm>
            <a:off x="4876680" y="632448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Python Programming, 4/e</a:t>
            </a: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96" name="TextShape 2"/>
          <p:cNvSpPr txBox="1"/>
          <p:nvPr/>
        </p:nvSpPr>
        <p:spPr>
          <a:xfrm>
            <a:off x="8305680" y="632448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BA8CC71B-F2D7-4332-A561-697082546F13}" type="slidenum">
              <a:rPr lang="en-US" sz="1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34</a:t>
            </a:fld>
            <a:endParaRPr lang="en-US" sz="1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97" name="TextShape 3"/>
          <p:cNvSpPr txBox="1"/>
          <p:nvPr/>
        </p:nvSpPr>
        <p:spPr>
          <a:xfrm>
            <a:off x="2674920" y="617400"/>
            <a:ext cx="7792560" cy="11426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4400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Simultaneous Assignment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298" name="TextShape 4"/>
          <p:cNvSpPr txBox="1"/>
          <p:nvPr/>
        </p:nvSpPr>
        <p:spPr>
          <a:xfrm>
            <a:off x="2706600" y="201780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How could you use this to swap the values for x and y?</a:t>
            </a:r>
          </a:p>
          <a:p>
            <a:pPr marL="743040" lvl="1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Why doesn</a:t>
            </a: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’</a:t>
            </a: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t this work?</a:t>
            </a:r>
            <a:b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</a:b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x = y</a:t>
            </a:r>
            <a:b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 = x</a:t>
            </a:r>
            <a:endParaRPr lang="en-US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3080" indent="-342720"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We could use a temporary variable</a:t>
            </a: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…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>
                                            <p:txEl>
                                              <p:pRg st="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298">
                                            <p:txEl>
                                              <p:pRg st="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298">
                                            <p:txEl>
                                              <p:pRg st="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Effect">
                      <p:stCondLst>
                        <p:cond delay="indefinite"/>
                      </p:stCondLst>
                      <p:childTnLst>
                        <p:par>
                          <p:cTn id="10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>
                                            <p:txEl>
                                              <p:pRg st="20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298">
                                            <p:txEl>
                                              <p:pRg st="20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298">
                                            <p:txEl>
                                              <p:pRg st="20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Effect">
                      <p:stCondLst>
                        <p:cond delay="indefinite"/>
                      </p:stCondLst>
                      <p:childTnLst>
                        <p:par>
                          <p:cTn id="16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>
                                            <p:txEl>
                                              <p:pRg st="69" end="9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298">
                                            <p:txEl>
                                              <p:pRg st="69" end="9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298">
                                            <p:txEl>
                                              <p:pRg st="69" end="9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Effect">
                      <p:stCondLst>
                        <p:cond delay="indefinite"/>
                      </p:stCondLst>
                      <p:childTnLst>
                        <p:par>
                          <p:cTn id="22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>
                                            <p:txEl>
                                              <p:pRg st="98" end="1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298">
                                            <p:txEl>
                                              <p:pRg st="98" end="12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298">
                                            <p:txEl>
                                              <p:pRg st="98" end="12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TextShape 1"/>
          <p:cNvSpPr txBox="1"/>
          <p:nvPr/>
        </p:nvSpPr>
        <p:spPr>
          <a:xfrm>
            <a:off x="4876680" y="632448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Python Programming, 4/e</a:t>
            </a: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00" name="TextShape 2"/>
          <p:cNvSpPr txBox="1"/>
          <p:nvPr/>
        </p:nvSpPr>
        <p:spPr>
          <a:xfrm>
            <a:off x="8305680" y="632448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84B76C77-62C6-44B8-90BC-018636A5DA99}" type="slidenum">
              <a:rPr lang="en-US" sz="1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35</a:t>
            </a:fld>
            <a:endParaRPr lang="en-US" sz="1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01" name="TextShape 3"/>
          <p:cNvSpPr txBox="1"/>
          <p:nvPr/>
        </p:nvSpPr>
        <p:spPr>
          <a:xfrm>
            <a:off x="2674920" y="617400"/>
            <a:ext cx="7792560" cy="11426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4400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Simultaneous Assignment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302" name="TextShape 4"/>
          <p:cNvSpPr txBox="1"/>
          <p:nvPr/>
        </p:nvSpPr>
        <p:spPr>
          <a:xfrm>
            <a:off x="2706600" y="201780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We can swap the values of two variables quite easily in Python!</a:t>
            </a:r>
          </a:p>
          <a:p>
            <a:pPr marL="743040" lvl="1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x, y = y, x</a:t>
            </a:r>
            <a:endParaRPr lang="en-US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&gt;&gt;&gt; x = 3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&gt;&gt;&gt; y = 4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&gt;&gt;&gt; print(x, y)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3 4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&gt;&gt;&gt; x, y = y, x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&gt;&gt;&gt; print(x, y)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4 3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>
                                            <p:txEl>
                                              <p:pRg st="0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302">
                                            <p:txEl>
                                              <p:pRg st="0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302">
                                            <p:txEl>
                                              <p:pRg st="0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>
                                            <p:txEl>
                                              <p:pRg st="64" end="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302">
                                            <p:txEl>
                                              <p:pRg st="64" end="7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302">
                                            <p:txEl>
                                              <p:pRg st="64" end="7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>
                                            <p:txEl>
                                              <p:pRg st="75" end="8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" dur="500" fill="hold"/>
                                        <p:tgtEl>
                                          <p:spTgt spid="302">
                                            <p:txEl>
                                              <p:pRg st="75" end="8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302">
                                            <p:txEl>
                                              <p:pRg st="75" end="8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>
                                            <p:txEl>
                                              <p:pRg st="84" end="9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302">
                                            <p:txEl>
                                              <p:pRg st="84" end="9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302">
                                            <p:txEl>
                                              <p:pRg st="84" end="9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>
                                            <p:txEl>
                                              <p:pRg st="93" end="10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3" dur="500" fill="hold"/>
                                        <p:tgtEl>
                                          <p:spTgt spid="302">
                                            <p:txEl>
                                              <p:pRg st="93" end="10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500" fill="hold"/>
                                        <p:tgtEl>
                                          <p:spTgt spid="302">
                                            <p:txEl>
                                              <p:pRg st="93" end="10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>
                                            <p:txEl>
                                              <p:pRg st="108" end="1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7" dur="500" fill="hold"/>
                                        <p:tgtEl>
                                          <p:spTgt spid="302">
                                            <p:txEl>
                                              <p:pRg st="108" end="1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" dur="500" fill="hold"/>
                                        <p:tgtEl>
                                          <p:spTgt spid="302">
                                            <p:txEl>
                                              <p:pRg st="108" end="1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>
                                            <p:txEl>
                                              <p:pRg st="111" end="1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302">
                                            <p:txEl>
                                              <p:pRg st="111" end="1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302">
                                            <p:txEl>
                                              <p:pRg st="111" end="1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>
                                            <p:txEl>
                                              <p:pRg st="126" end="1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5" dur="500" fill="hold"/>
                                        <p:tgtEl>
                                          <p:spTgt spid="302">
                                            <p:txEl>
                                              <p:pRg st="126" end="14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" dur="500" fill="hold"/>
                                        <p:tgtEl>
                                          <p:spTgt spid="302">
                                            <p:txEl>
                                              <p:pRg st="126" end="14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>
                                            <p:txEl>
                                              <p:pRg st="141" end="14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9" dur="500" fill="hold"/>
                                        <p:tgtEl>
                                          <p:spTgt spid="302">
                                            <p:txEl>
                                              <p:pRg st="141" end="14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0" dur="500" fill="hold"/>
                                        <p:tgtEl>
                                          <p:spTgt spid="302">
                                            <p:txEl>
                                              <p:pRg st="141" end="14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TextShape 1"/>
          <p:cNvSpPr txBox="1"/>
          <p:nvPr/>
        </p:nvSpPr>
        <p:spPr>
          <a:xfrm>
            <a:off x="4876680" y="632448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Python Programming, 4/e</a:t>
            </a: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08" name="TextShape 2"/>
          <p:cNvSpPr txBox="1"/>
          <p:nvPr/>
        </p:nvSpPr>
        <p:spPr>
          <a:xfrm>
            <a:off x="8305680" y="632448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4070B1C0-CC7C-4873-BBB5-78261E464708}" type="slidenum">
              <a:rPr lang="en-US" sz="1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36</a:t>
            </a:fld>
            <a:endParaRPr lang="en-US" sz="1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09" name="TextShape 3"/>
          <p:cNvSpPr txBox="1"/>
          <p:nvPr/>
        </p:nvSpPr>
        <p:spPr>
          <a:xfrm>
            <a:off x="2674920" y="617400"/>
            <a:ext cx="7792560" cy="11426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4400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Definite Loops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310" name="TextShape 4"/>
          <p:cNvSpPr txBox="1"/>
          <p:nvPr/>
        </p:nvSpPr>
        <p:spPr>
          <a:xfrm>
            <a:off x="2706600" y="201780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90000"/>
              </a:lnSpc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A </a:t>
            </a:r>
            <a:r>
              <a:rPr lang="en-US" sz="32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definite</a:t>
            </a: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 loop executes a definite number of times, i.e., at the time Python starts the loop it knows exactly how many </a:t>
            </a:r>
            <a:r>
              <a:rPr lang="en-US" sz="32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iterations</a:t>
            </a: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 to do.</a:t>
            </a:r>
          </a:p>
          <a:p>
            <a:pPr marL="343080" indent="-342720">
              <a:lnSpc>
                <a:spcPct val="90000"/>
              </a:lnSpc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for &lt;var&gt; in &lt;sequence&gt;:</a:t>
            </a:r>
            <a:b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</a:b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	&lt;body&gt;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>
              <a:lnSpc>
                <a:spcPct val="90000"/>
              </a:lnSpc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The beginning and end of the body are indicated by indentation.</a:t>
            </a:r>
          </a:p>
          <a:p>
            <a:pPr marL="343080" indent="-342720">
              <a:lnSpc>
                <a:spcPct val="90000"/>
              </a:lnSpc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This is the counted loop pattern.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>
                                            <p:txEl>
                                              <p:pRg st="0" end="1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310">
                                            <p:txEl>
                                              <p:pRg st="0" end="13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310">
                                            <p:txEl>
                                              <p:pRg st="0" end="13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Effect">
                      <p:stCondLst>
                        <p:cond delay="indefinite"/>
                      </p:stCondLst>
                      <p:childTnLst>
                        <p:par>
                          <p:cTn id="10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>
                                            <p:txEl>
                                              <p:pRg st="139" end="16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310">
                                            <p:txEl>
                                              <p:pRg st="139" end="16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310">
                                            <p:txEl>
                                              <p:pRg st="139" end="16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TextShape 1"/>
          <p:cNvSpPr txBox="1"/>
          <p:nvPr/>
        </p:nvSpPr>
        <p:spPr>
          <a:xfrm>
            <a:off x="4876680" y="632448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Python Programming, 4/e</a:t>
            </a: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12" name="TextShape 2"/>
          <p:cNvSpPr txBox="1"/>
          <p:nvPr/>
        </p:nvSpPr>
        <p:spPr>
          <a:xfrm>
            <a:off x="8305680" y="632448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3B69B4B1-4EEE-40D0-A7F6-C840AF741F05}" type="slidenum">
              <a:rPr lang="en-US" sz="1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37</a:t>
            </a:fld>
            <a:endParaRPr lang="en-US" sz="1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13" name="TextShape 3"/>
          <p:cNvSpPr txBox="1"/>
          <p:nvPr/>
        </p:nvSpPr>
        <p:spPr>
          <a:xfrm>
            <a:off x="2674920" y="617400"/>
            <a:ext cx="7792560" cy="11426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4400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Definite Loops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314" name="TextShape 4"/>
          <p:cNvSpPr txBox="1"/>
          <p:nvPr/>
        </p:nvSpPr>
        <p:spPr>
          <a:xfrm>
            <a:off x="2706600" y="201780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/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for &lt;var&gt; in &lt;sequence&gt;:
   &lt;body&gt;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The variable after the </a:t>
            </a:r>
            <a:r>
              <a:rPr lang="en-US" sz="32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for</a:t>
            </a: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 is called the </a:t>
            </a:r>
            <a:r>
              <a:rPr lang="en-US" sz="32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loop index</a:t>
            </a: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. It takes on each successive value in </a:t>
            </a:r>
            <a:r>
              <a:rPr lang="en-US" sz="32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sequence</a:t>
            </a: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.</a:t>
            </a:r>
          </a:p>
          <a:p>
            <a:pPr marL="343080" indent="-342720"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Often, the sequence portion consists of a </a:t>
            </a:r>
            <a:r>
              <a:rPr lang="en-US" sz="32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list</a:t>
            </a: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 of values.</a:t>
            </a:r>
          </a:p>
          <a:p>
            <a:pPr marL="743040" lvl="1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A </a:t>
            </a:r>
            <a:r>
              <a:rPr lang="en-US" sz="28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list</a:t>
            </a: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 is a sequence of expressions in square brackets.</a:t>
            </a:r>
            <a:endParaRPr lang="en-US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>
              <a:lnSpc>
                <a:spcPct val="100000"/>
              </a:lnSpc>
            </a:pP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>
                                            <p:txEl>
                                              <p:pRg st="0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314">
                                            <p:txEl>
                                              <p:pRg st="0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314">
                                            <p:txEl>
                                              <p:pRg st="0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Effect">
                      <p:stCondLst>
                        <p:cond delay="indefinite"/>
                      </p:stCondLst>
                      <p:childTnLst>
                        <p:par>
                          <p:cTn id="10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>
                                            <p:txEl>
                                              <p:pRg st="32" end="1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314">
                                            <p:txEl>
                                              <p:pRg st="32" end="1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314">
                                            <p:txEl>
                                              <p:pRg st="32" end="1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Effect">
                      <p:stCondLst>
                        <p:cond delay="indefinite"/>
                      </p:stCondLst>
                      <p:childTnLst>
                        <p:par>
                          <p:cTn id="16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>
                                            <p:txEl>
                                              <p:pRg st="124" end="17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314">
                                            <p:txEl>
                                              <p:pRg st="124" end="17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314">
                                            <p:txEl>
                                              <p:pRg st="124" end="17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>
                                            <p:txEl>
                                              <p:pRg st="174" end="2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3" dur="500" fill="hold"/>
                                        <p:tgtEl>
                                          <p:spTgt spid="314">
                                            <p:txEl>
                                              <p:pRg st="174" end="2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500" fill="hold"/>
                                        <p:tgtEl>
                                          <p:spTgt spid="314">
                                            <p:txEl>
                                              <p:pRg st="174" end="2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TextShape 1"/>
          <p:cNvSpPr txBox="1"/>
          <p:nvPr/>
        </p:nvSpPr>
        <p:spPr>
          <a:xfrm>
            <a:off x="4876680" y="632448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Python Programming, 4/e</a:t>
            </a: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16" name="TextShape 2"/>
          <p:cNvSpPr txBox="1"/>
          <p:nvPr/>
        </p:nvSpPr>
        <p:spPr>
          <a:xfrm>
            <a:off x="8305680" y="632448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FF9E71DC-8580-42E8-96BF-F5E2AFAB4E72}" type="slidenum">
              <a:rPr lang="en-US" sz="1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38</a:t>
            </a:fld>
            <a:endParaRPr lang="en-US" sz="1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17" name="TextShape 3"/>
          <p:cNvSpPr txBox="1"/>
          <p:nvPr/>
        </p:nvSpPr>
        <p:spPr>
          <a:xfrm>
            <a:off x="2674920" y="617400"/>
            <a:ext cx="7792560" cy="11426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4400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Definite Loops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318" name="TextShape 4"/>
          <p:cNvSpPr txBox="1"/>
          <p:nvPr/>
        </p:nvSpPr>
        <p:spPr>
          <a:xfrm>
            <a:off x="2706600" y="201780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90000"/>
              </a:lnSpc>
            </a:pPr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&gt;&gt;&gt; for </a:t>
            </a:r>
            <a:r>
              <a:rPr lang="en-US" sz="16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i</a:t>
            </a:r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 in [0,1,2,3]: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>
              <a:lnSpc>
                <a:spcPct val="90000"/>
              </a:lnSpc>
            </a:pPr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	    print (</a:t>
            </a:r>
            <a:r>
              <a:rPr lang="en-US" sz="16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i</a:t>
            </a:r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)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>
              <a:lnSpc>
                <a:spcPct val="90000"/>
              </a:lnSpc>
            </a:pP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>
              <a:lnSpc>
                <a:spcPct val="90000"/>
              </a:lnSpc>
            </a:pPr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0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>
              <a:lnSpc>
                <a:spcPct val="90000"/>
              </a:lnSpc>
            </a:pPr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1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>
              <a:lnSpc>
                <a:spcPct val="90000"/>
              </a:lnSpc>
            </a:pPr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2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>
              <a:lnSpc>
                <a:spcPct val="90000"/>
              </a:lnSpc>
            </a:pPr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3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>
              <a:lnSpc>
                <a:spcPct val="90000"/>
              </a:lnSpc>
            </a:pPr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&gt;&gt;&gt; for odd in [1, 3, 5, 7]: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>
              <a:lnSpc>
                <a:spcPct val="90000"/>
              </a:lnSpc>
            </a:pPr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	    print(odd*odd)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>
              <a:lnSpc>
                <a:spcPct val="90000"/>
              </a:lnSpc>
            </a:pP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>
              <a:lnSpc>
                <a:spcPct val="90000"/>
              </a:lnSpc>
            </a:pPr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1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>
              <a:lnSpc>
                <a:spcPct val="90000"/>
              </a:lnSpc>
            </a:pPr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9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>
              <a:lnSpc>
                <a:spcPct val="90000"/>
              </a:lnSpc>
            </a:pPr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25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>
              <a:lnSpc>
                <a:spcPct val="90000"/>
              </a:lnSpc>
            </a:pPr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49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>
              <a:lnSpc>
                <a:spcPct val="90000"/>
              </a:lnSpc>
            </a:pP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>
              <a:lnSpc>
                <a:spcPct val="90000"/>
              </a:lnSpc>
            </a:pPr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&gt;&gt;&gt; 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TextShape 1"/>
          <p:cNvSpPr txBox="1"/>
          <p:nvPr/>
        </p:nvSpPr>
        <p:spPr>
          <a:xfrm>
            <a:off x="4876680" y="632448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Python Programming, 4/e</a:t>
            </a: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20" name="TextShape 2"/>
          <p:cNvSpPr txBox="1"/>
          <p:nvPr/>
        </p:nvSpPr>
        <p:spPr>
          <a:xfrm>
            <a:off x="8305680" y="632448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835CBA40-23FC-4AEC-997F-51642CE745AF}" type="slidenum">
              <a:rPr lang="en-US" sz="1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39</a:t>
            </a:fld>
            <a:endParaRPr lang="en-US" sz="1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21" name="TextShape 3"/>
          <p:cNvSpPr txBox="1"/>
          <p:nvPr/>
        </p:nvSpPr>
        <p:spPr>
          <a:xfrm>
            <a:off x="2674920" y="617400"/>
            <a:ext cx="7792560" cy="11426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4400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Definite Loops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322" name="TextShape 4"/>
          <p:cNvSpPr txBox="1"/>
          <p:nvPr/>
        </p:nvSpPr>
        <p:spPr>
          <a:xfrm>
            <a:off x="2667000" y="190512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In chaos.py, what did </a:t>
            </a:r>
            <a:r>
              <a:rPr lang="en-US" sz="32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range(10)</a:t>
            </a: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 do?
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&gt;&gt;&gt; list(range(10))</a:t>
            </a:r>
            <a:b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</a:b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[0, 1, 2, 3, 4, 5, 6, 7, 8, 9]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range</a:t>
            </a: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 is a built-in Python function that generates a sequence of numbers, starting with 0.</a:t>
            </a:r>
          </a:p>
          <a:p>
            <a:pPr marL="343080" indent="-342720"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list</a:t>
            </a: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 is a built-in Python function that turns the sequence into an explicit list</a:t>
            </a:r>
          </a:p>
          <a:p>
            <a:pPr marL="343080" indent="-342720"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The body of the loop executes 10 times.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>
                                            <p:txEl>
                                              <p:pRg st="0" end="8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322">
                                            <p:txEl>
                                              <p:pRg st="0" end="8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322">
                                            <p:txEl>
                                              <p:pRg st="0" end="8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Effect">
                      <p:stCondLst>
                        <p:cond delay="indefinite"/>
                      </p:stCondLst>
                      <p:childTnLst>
                        <p:par>
                          <p:cTn id="10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>
                                            <p:txEl>
                                              <p:pRg st="87" end="17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322">
                                            <p:txEl>
                                              <p:pRg st="87" end="17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322">
                                            <p:txEl>
                                              <p:pRg st="87" end="17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Effect">
                      <p:stCondLst>
                        <p:cond delay="indefinite"/>
                      </p:stCondLst>
                      <p:childTnLst>
                        <p:par>
                          <p:cTn id="16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>
                                            <p:txEl>
                                              <p:pRg st="176" end="2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322">
                                            <p:txEl>
                                              <p:pRg st="176" end="25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322">
                                            <p:txEl>
                                              <p:pRg st="176" end="25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Effect">
                      <p:stCondLst>
                        <p:cond delay="indefinite"/>
                      </p:stCondLst>
                      <p:childTnLst>
                        <p:par>
                          <p:cTn id="22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>
                                            <p:txEl>
                                              <p:pRg st="255" end="2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322">
                                            <p:txEl>
                                              <p:pRg st="255" end="29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322">
                                            <p:txEl>
                                              <p:pRg st="255" end="29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TextShape 1"/>
          <p:cNvSpPr txBox="1"/>
          <p:nvPr/>
        </p:nvSpPr>
        <p:spPr>
          <a:xfrm>
            <a:off x="4876680" y="632448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Python Programming, 4/e</a:t>
            </a: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65" name="TextShape 2"/>
          <p:cNvSpPr txBox="1"/>
          <p:nvPr/>
        </p:nvSpPr>
        <p:spPr>
          <a:xfrm>
            <a:off x="8305680" y="632448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617CA678-E811-44AD-93BA-CA797C9040D6}" type="slidenum">
              <a:rPr lang="en-US" sz="1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4</a:t>
            </a:fld>
            <a:endParaRPr lang="en-US" sz="1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66" name="TextShape 3"/>
          <p:cNvSpPr txBox="1"/>
          <p:nvPr/>
        </p:nvSpPr>
        <p:spPr>
          <a:xfrm>
            <a:off x="2674920" y="617400"/>
            <a:ext cx="7792560" cy="11426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4400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The Software Development Process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167" name="TextShape 4"/>
          <p:cNvSpPr txBox="1"/>
          <p:nvPr/>
        </p:nvSpPr>
        <p:spPr>
          <a:xfrm>
            <a:off x="2706600" y="201780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32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The process of creating a program is often broken down into stages according to the information that is produced in each phase.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st="0" end="1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67">
                                            <p:txEl>
                                              <p:pRg st="0" end="12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67">
                                            <p:txEl>
                                              <p:pRg st="0" end="12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TextShape 1"/>
          <p:cNvSpPr txBox="1"/>
          <p:nvPr/>
        </p:nvSpPr>
        <p:spPr>
          <a:xfrm>
            <a:off x="4876680" y="632448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Python Programming, 4/e</a:t>
            </a: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20" name="TextShape 2"/>
          <p:cNvSpPr txBox="1"/>
          <p:nvPr/>
        </p:nvSpPr>
        <p:spPr>
          <a:xfrm>
            <a:off x="8305680" y="632448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835CBA40-23FC-4AEC-997F-51642CE745AF}" type="slidenum">
              <a:rPr lang="en-US" sz="1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40</a:t>
            </a:fld>
            <a:endParaRPr lang="en-US" sz="1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21" name="TextShape 3"/>
          <p:cNvSpPr txBox="1"/>
          <p:nvPr/>
        </p:nvSpPr>
        <p:spPr>
          <a:xfrm>
            <a:off x="2674920" y="617400"/>
            <a:ext cx="7792560" cy="11426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4400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Definite Loops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322" name="TextShape 4"/>
          <p:cNvSpPr txBox="1"/>
          <p:nvPr/>
        </p:nvSpPr>
        <p:spPr>
          <a:xfrm>
            <a:off x="2667000" y="190512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The name of the index variable doesn’t matter much.</a:t>
            </a:r>
          </a:p>
          <a:p>
            <a:pPr marL="800280" lvl="1" indent="-342720"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Programmers often use </a:t>
            </a:r>
            <a:r>
              <a:rPr lang="en-US" sz="28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 or </a:t>
            </a: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.</a:t>
            </a:r>
          </a:p>
          <a:p>
            <a:pPr marL="800280" lvl="1" indent="-342720"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If you don’t reference the index variable inside your loop, you can leave it </a:t>
            </a:r>
            <a:r>
              <a:rPr lang="en-US" sz="32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anonymous.</a:t>
            </a:r>
          </a:p>
          <a:p>
            <a:pPr marL="800280" lvl="1" indent="-342720"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for _ in range(3):</a:t>
            </a:r>
          </a:p>
          <a:p>
            <a:pPr marL="457560" lvl="1">
              <a:buClr>
                <a:srgbClr val="3333CC"/>
              </a:buClr>
              <a:buSzPct val="60000"/>
            </a:pP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     print("Howdy!")</a:t>
            </a:r>
          </a:p>
        </p:txBody>
      </p:sp>
    </p:spTree>
    <p:extLst>
      <p:ext uri="{BB962C8B-B14F-4D97-AF65-F5344CB8AC3E}">
        <p14:creationId xmlns:p14="http://schemas.microsoft.com/office/powerpoint/2010/main" val="213722063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>
                                            <p:txEl>
                                              <p:charRg st="0" end="2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322">
                                            <p:txEl>
                                              <p:charRg st="0" end="2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322">
                                            <p:txEl>
                                              <p:charRg st="0" end="2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Effect">
                      <p:stCondLst>
                        <p:cond delay="indefinite"/>
                      </p:stCondLst>
                      <p:childTnLst>
                        <p:par>
                          <p:cTn id="10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>
                                            <p:txEl>
                                              <p:charRg st="210" end="2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322">
                                            <p:txEl>
                                              <p:charRg st="210" end="2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322">
                                            <p:txEl>
                                              <p:charRg st="210" end="2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Effect">
                      <p:stCondLst>
                        <p:cond delay="indefinite"/>
                      </p:stCondLst>
                      <p:childTnLst>
                        <p:par>
                          <p:cTn id="16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>
                                            <p:txEl>
                                              <p:charRg st="210" end="2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322">
                                            <p:txEl>
                                              <p:charRg st="210" end="2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322">
                                            <p:txEl>
                                              <p:charRg st="210" end="2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Effect">
                      <p:stCondLst>
                        <p:cond delay="indefinite"/>
                      </p:stCondLst>
                      <p:childTnLst>
                        <p:par>
                          <p:cTn id="22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>
                                            <p:txEl>
                                              <p:charRg st="210" end="2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322">
                                            <p:txEl>
                                              <p:charRg st="210" end="2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322">
                                            <p:txEl>
                                              <p:charRg st="210" end="2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TextShape 1"/>
          <p:cNvSpPr txBox="1"/>
          <p:nvPr/>
        </p:nvSpPr>
        <p:spPr>
          <a:xfrm>
            <a:off x="2674920" y="617400"/>
            <a:ext cx="7792560" cy="11426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4400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Definite Loops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324" name="TextShape 2"/>
          <p:cNvSpPr txBox="1"/>
          <p:nvPr/>
        </p:nvSpPr>
        <p:spPr>
          <a:xfrm>
            <a:off x="2706600" y="2017800"/>
            <a:ext cx="3809520" cy="41144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28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for</a:t>
            </a: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 loops alter the flow of control, so they are referred to as </a:t>
            </a:r>
            <a:r>
              <a:rPr lang="en-US" sz="28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control structures</a:t>
            </a: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.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/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325" name="TextShape 3"/>
          <p:cNvSpPr txBox="1"/>
          <p:nvPr/>
        </p:nvSpPr>
        <p:spPr>
          <a:xfrm>
            <a:off x="4876680" y="632448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Python Programming, 4/e</a:t>
            </a: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26" name="TextShape 4"/>
          <p:cNvSpPr txBox="1"/>
          <p:nvPr/>
        </p:nvSpPr>
        <p:spPr>
          <a:xfrm>
            <a:off x="8305680" y="632448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FE6596A-135A-4627-9E63-D7D7951584D0}" type="slidenum">
              <a:rPr lang="en-US" sz="1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41</a:t>
            </a:fld>
            <a:endParaRPr lang="en-US" sz="1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pic>
        <p:nvPicPr>
          <p:cNvPr id="327" name="Picture 2"/>
          <p:cNvPicPr/>
          <p:nvPr/>
        </p:nvPicPr>
        <p:blipFill>
          <a:blip r:embed="rId2"/>
          <a:stretch/>
        </p:blipFill>
        <p:spPr>
          <a:xfrm>
            <a:off x="6935880" y="1952640"/>
            <a:ext cx="2739600" cy="45334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>
                                            <p:txEl>
                                              <p:pRg st="0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324">
                                            <p:txEl>
                                              <p:pRg st="0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324">
                                            <p:txEl>
                                              <p:pRg st="0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TextShape 1"/>
          <p:cNvSpPr txBox="1"/>
          <p:nvPr/>
        </p:nvSpPr>
        <p:spPr>
          <a:xfrm>
            <a:off x="4876680" y="632448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Python Programming, 4/e</a:t>
            </a: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29" name="TextShape 2"/>
          <p:cNvSpPr txBox="1"/>
          <p:nvPr/>
        </p:nvSpPr>
        <p:spPr>
          <a:xfrm>
            <a:off x="8305680" y="632448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E891A2AB-50B5-470A-9F1C-993DB85AAE6B}" type="slidenum">
              <a:rPr lang="en-US" sz="1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42</a:t>
            </a:fld>
            <a:endParaRPr lang="en-US" sz="1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30" name="TextShape 3"/>
          <p:cNvSpPr txBox="1"/>
          <p:nvPr/>
        </p:nvSpPr>
        <p:spPr>
          <a:xfrm>
            <a:off x="2674920" y="617400"/>
            <a:ext cx="7792560" cy="11426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4400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Example Program: Future Value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331" name="TextShape 4"/>
          <p:cNvSpPr txBox="1"/>
          <p:nvPr/>
        </p:nvSpPr>
        <p:spPr>
          <a:xfrm>
            <a:off x="2706600" y="201780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32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Analysis</a:t>
            </a:r>
          </a:p>
          <a:p>
            <a:pPr marL="743040" lvl="1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Money deposited in a bank account earns interest.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743040" lvl="1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How much will the account be worth 10 years from now?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743040" lvl="1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Inputs: principal, interest rate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743040" lvl="1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Output: value of the investment in 10 years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>
                                            <p:txEl>
                                              <p:p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331">
                                            <p:txEl>
                                              <p:p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331">
                                            <p:txEl>
                                              <p:p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Effect">
                      <p:stCondLst>
                        <p:cond delay="indefinite"/>
                      </p:stCondLst>
                      <p:childTnLst>
                        <p:par>
                          <p:cTn id="10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>
                                            <p:txEl>
                                              <p:pRg st="9" end="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331">
                                            <p:txEl>
                                              <p:pRg st="9" end="5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331">
                                            <p:txEl>
                                              <p:pRg st="9" end="5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Effect">
                      <p:stCondLst>
                        <p:cond delay="indefinite"/>
                      </p:stCondLst>
                      <p:childTnLst>
                        <p:par>
                          <p:cTn id="16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>
                                            <p:txEl>
                                              <p:pRg st="55" end="10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331">
                                            <p:txEl>
                                              <p:pRg st="55" end="10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331">
                                            <p:txEl>
                                              <p:pRg st="55" end="10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Effect">
                      <p:stCondLst>
                        <p:cond delay="indefinite"/>
                      </p:stCondLst>
                      <p:childTnLst>
                        <p:par>
                          <p:cTn id="22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>
                                            <p:txEl>
                                              <p:pRg st="105" end="1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331">
                                            <p:txEl>
                                              <p:pRg st="105" end="13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331">
                                            <p:txEl>
                                              <p:pRg st="105" end="13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Effect">
                      <p:stCondLst>
                        <p:cond delay="indefinite"/>
                      </p:stCondLst>
                      <p:childTnLst>
                        <p:par>
                          <p:cTn id="28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>
                                            <p:txEl>
                                              <p:pRg st="134" end="1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331">
                                            <p:txEl>
                                              <p:pRg st="134" end="17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331">
                                            <p:txEl>
                                              <p:pRg st="134" end="17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TextShape 1"/>
          <p:cNvSpPr txBox="1"/>
          <p:nvPr/>
        </p:nvSpPr>
        <p:spPr>
          <a:xfrm>
            <a:off x="4876680" y="632448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Python Programming, 4/e</a:t>
            </a: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33" name="TextShape 2"/>
          <p:cNvSpPr txBox="1"/>
          <p:nvPr/>
        </p:nvSpPr>
        <p:spPr>
          <a:xfrm>
            <a:off x="8305680" y="632448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68E5CFBF-EB9A-4BD8-BCD5-C9625B2BF280}" type="slidenum">
              <a:rPr lang="en-US" sz="1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43</a:t>
            </a:fld>
            <a:endParaRPr lang="en-US" sz="1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34" name="TextShape 3"/>
          <p:cNvSpPr txBox="1"/>
          <p:nvPr/>
        </p:nvSpPr>
        <p:spPr>
          <a:xfrm>
            <a:off x="2674920" y="617400"/>
            <a:ext cx="7792560" cy="11426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4400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Example Program: Future Value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335" name="TextShape 4"/>
          <p:cNvSpPr txBox="1"/>
          <p:nvPr/>
        </p:nvSpPr>
        <p:spPr>
          <a:xfrm>
            <a:off x="2706600" y="201780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32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Specification</a:t>
            </a:r>
          </a:p>
          <a:p>
            <a:pPr marL="743040" lvl="1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User enters the initial amount to invest, the principal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743040" lvl="1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User enters an annual percentage rate, the interest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743040" lvl="1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The specifications can be represented like this </a:t>
            </a: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…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>
                                            <p:txEl>
                                              <p:p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335">
                                            <p:txEl>
                                              <p:p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335">
                                            <p:txEl>
                                              <p:p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Effect">
                      <p:stCondLst>
                        <p:cond delay="indefinite"/>
                      </p:stCondLst>
                      <p:childTnLst>
                        <p:par>
                          <p:cTn id="10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>
                                            <p:txEl>
                                              <p:pRg st="14" end="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335">
                                            <p:txEl>
                                              <p:pRg st="14" end="6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335">
                                            <p:txEl>
                                              <p:pRg st="14" end="6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Effect">
                      <p:stCondLst>
                        <p:cond delay="indefinite"/>
                      </p:stCondLst>
                      <p:childTnLst>
                        <p:par>
                          <p:cTn id="16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>
                                            <p:txEl>
                                              <p:pRg st="67" end="1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335">
                                            <p:txEl>
                                              <p:pRg st="67" end="1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335">
                                            <p:txEl>
                                              <p:pRg st="67" end="1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Effect">
                      <p:stCondLst>
                        <p:cond delay="indefinite"/>
                      </p:stCondLst>
                      <p:childTnLst>
                        <p:par>
                          <p:cTn id="22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>
                                            <p:txEl>
                                              <p:pRg st="116" end="1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335">
                                            <p:txEl>
                                              <p:pRg st="116" end="16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335">
                                            <p:txEl>
                                              <p:pRg st="116" end="16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TextShape 1"/>
          <p:cNvSpPr txBox="1"/>
          <p:nvPr/>
        </p:nvSpPr>
        <p:spPr>
          <a:xfrm>
            <a:off x="4876680" y="632448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Python Programming, 4/e</a:t>
            </a: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37" name="TextShape 2"/>
          <p:cNvSpPr txBox="1"/>
          <p:nvPr/>
        </p:nvSpPr>
        <p:spPr>
          <a:xfrm>
            <a:off x="8305680" y="632448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83D23EA1-C419-4D90-AF62-668A2A42FD04}" type="slidenum">
              <a:rPr lang="en-US" sz="1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44</a:t>
            </a:fld>
            <a:endParaRPr lang="en-US" sz="1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38" name="TextShape 3"/>
          <p:cNvSpPr txBox="1"/>
          <p:nvPr/>
        </p:nvSpPr>
        <p:spPr>
          <a:xfrm>
            <a:off x="2674920" y="617400"/>
            <a:ext cx="7792560" cy="11426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4400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Example Program: Future Value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339" name="TextShape 4"/>
          <p:cNvSpPr txBox="1"/>
          <p:nvPr/>
        </p:nvSpPr>
        <p:spPr>
          <a:xfrm>
            <a:off x="2706600" y="201780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90000"/>
              </a:lnSpc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2800" b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Program</a:t>
            </a: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 Future Value</a:t>
            </a:r>
            <a:endParaRPr lang="en-US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>
              <a:lnSpc>
                <a:spcPct val="90000"/>
              </a:lnSpc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2800" b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Inputs
	principal</a:t>
            </a: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 The amount of money being invested, in dollars
	</a:t>
            </a:r>
            <a:r>
              <a:rPr lang="en-US" sz="2800" b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apr</a:t>
            </a: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 The annual percentage rate expressed as a decimal number.</a:t>
            </a:r>
            <a:endParaRPr lang="en-US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>
              <a:lnSpc>
                <a:spcPct val="90000"/>
              </a:lnSpc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2800" b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Output</a:t>
            </a: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 The value of the investment 10 years in the future</a:t>
            </a:r>
            <a:endParaRPr lang="en-US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>
              <a:lnSpc>
                <a:spcPct val="90000"/>
              </a:lnSpc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2800" b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Relatonship</a:t>
            </a: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 Value after one year is given by </a:t>
            </a:r>
            <a:r>
              <a:rPr lang="en-US" sz="2800" i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principal</a:t>
            </a: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 * (1 + </a:t>
            </a:r>
            <a:r>
              <a:rPr lang="en-US" sz="2800" i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apr</a:t>
            </a: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). This needs to be done 10 times.</a:t>
            </a:r>
            <a:endParaRPr lang="en-US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>
                                            <p:txEl>
                                              <p:p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339">
                                            <p:txEl>
                                              <p:p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339">
                                            <p:txEl>
                                              <p:p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Effect">
                      <p:stCondLst>
                        <p:cond delay="indefinite"/>
                      </p:stCondLst>
                      <p:childTnLst>
                        <p:par>
                          <p:cTn id="10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>
                                            <p:txEl>
                                              <p:pRg st="21" end="1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339">
                                            <p:txEl>
                                              <p:pRg st="21" end="14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339">
                                            <p:txEl>
                                              <p:pRg st="21" end="14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Effect">
                      <p:stCondLst>
                        <p:cond delay="indefinite"/>
                      </p:stCondLst>
                      <p:childTnLst>
                        <p:par>
                          <p:cTn id="16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>
                                            <p:txEl>
                                              <p:pRg st="149" end="20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339">
                                            <p:txEl>
                                              <p:pRg st="149" end="20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339">
                                            <p:txEl>
                                              <p:pRg st="149" end="20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Effect">
                      <p:stCondLst>
                        <p:cond delay="indefinite"/>
                      </p:stCondLst>
                      <p:childTnLst>
                        <p:par>
                          <p:cTn id="22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>
                                            <p:txEl>
                                              <p:pRg st="207" end="30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339">
                                            <p:txEl>
                                              <p:pRg st="207" end="30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339">
                                            <p:txEl>
                                              <p:pRg st="207" end="30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TextShape 1"/>
          <p:cNvSpPr txBox="1"/>
          <p:nvPr/>
        </p:nvSpPr>
        <p:spPr>
          <a:xfrm>
            <a:off x="4876680" y="632448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Python Programming, 4/e</a:t>
            </a: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41" name="TextShape 2"/>
          <p:cNvSpPr txBox="1"/>
          <p:nvPr/>
        </p:nvSpPr>
        <p:spPr>
          <a:xfrm>
            <a:off x="8305680" y="632448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63C00963-2859-4EB2-B85D-70FFC497ABA3}" type="slidenum">
              <a:rPr lang="en-US" sz="1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45</a:t>
            </a:fld>
            <a:endParaRPr lang="en-US" sz="1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42" name="TextShape 3"/>
          <p:cNvSpPr txBox="1"/>
          <p:nvPr/>
        </p:nvSpPr>
        <p:spPr>
          <a:xfrm>
            <a:off x="2674920" y="617400"/>
            <a:ext cx="7792560" cy="11426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4400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Example Program: Future Value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343" name="TextShape 4"/>
          <p:cNvSpPr txBox="1"/>
          <p:nvPr/>
        </p:nvSpPr>
        <p:spPr>
          <a:xfrm>
            <a:off x="2706600" y="201780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Design</a:t>
            </a:r>
            <a:endParaRPr lang="en-US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/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Print an introduction</a:t>
            </a:r>
            <a:endParaRPr lang="en-US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/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Input the amount of the principal (principal)</a:t>
            </a:r>
            <a:endParaRPr lang="en-US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/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Input the annual percentage rate (apr)</a:t>
            </a:r>
            <a:endParaRPr lang="en-US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/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Repeat 10 times:</a:t>
            </a:r>
            <a:endParaRPr lang="en-US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/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	principal = principal * (1 + apr)</a:t>
            </a:r>
            <a:endParaRPr lang="en-US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/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Output the value of principal</a:t>
            </a:r>
            <a:endParaRPr lang="en-US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>
                                            <p:txEl>
                                              <p:pRg st="0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343">
                                            <p:txEl>
                                              <p:pRg st="0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343">
                                            <p:txEl>
                                              <p:pRg st="0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Effect">
                      <p:stCondLst>
                        <p:cond delay="indefinite"/>
                      </p:stCondLst>
                      <p:childTnLst>
                        <p:par>
                          <p:cTn id="10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>
                                            <p:txEl>
                                              <p:pRg st="7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343">
                                            <p:txEl>
                                              <p:pRg st="7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343">
                                            <p:txEl>
                                              <p:pRg st="7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Effect">
                      <p:stCondLst>
                        <p:cond delay="indefinite"/>
                      </p:stCondLst>
                      <p:childTnLst>
                        <p:par>
                          <p:cTn id="16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>
                                            <p:txEl>
                                              <p:pRg st="29" end="7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343">
                                            <p:txEl>
                                              <p:pRg st="29" end="7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343">
                                            <p:txEl>
                                              <p:pRg st="29" end="7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Effect">
                      <p:stCondLst>
                        <p:cond delay="indefinite"/>
                      </p:stCondLst>
                      <p:childTnLst>
                        <p:par>
                          <p:cTn id="22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>
                                            <p:txEl>
                                              <p:pRg st="75" end="1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343">
                                            <p:txEl>
                                              <p:pRg st="75" end="1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343">
                                            <p:txEl>
                                              <p:pRg st="75" end="1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Effect">
                      <p:stCondLst>
                        <p:cond delay="indefinite"/>
                      </p:stCondLst>
                      <p:childTnLst>
                        <p:par>
                          <p:cTn id="28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>
                                            <p:txEl>
                                              <p:pRg st="114" end="1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343">
                                            <p:txEl>
                                              <p:pRg st="114" end="13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343">
                                            <p:txEl>
                                              <p:pRg st="114" end="13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Effect">
                      <p:stCondLst>
                        <p:cond delay="indefinite"/>
                      </p:stCondLst>
                      <p:childTnLst>
                        <p:par>
                          <p:cTn id="3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>
                                            <p:txEl>
                                              <p:pRg st="131" end="1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" dur="500" fill="hold"/>
                                        <p:tgtEl>
                                          <p:spTgt spid="343">
                                            <p:txEl>
                                              <p:pRg st="131" end="16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500" fill="hold"/>
                                        <p:tgtEl>
                                          <p:spTgt spid="343">
                                            <p:txEl>
                                              <p:pRg st="131" end="16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Effect">
                      <p:stCondLst>
                        <p:cond delay="indefinite"/>
                      </p:stCondLst>
                      <p:childTnLst>
                        <p:par>
                          <p:cTn id="40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>
                                            <p:txEl>
                                              <p:pRg st="166" end="1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3" dur="500" fill="hold"/>
                                        <p:tgtEl>
                                          <p:spTgt spid="343">
                                            <p:txEl>
                                              <p:pRg st="166" end="19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500" fill="hold"/>
                                        <p:tgtEl>
                                          <p:spTgt spid="343">
                                            <p:txEl>
                                              <p:pRg st="166" end="19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TextShape 1"/>
          <p:cNvSpPr txBox="1"/>
          <p:nvPr/>
        </p:nvSpPr>
        <p:spPr>
          <a:xfrm>
            <a:off x="4876680" y="632448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Python Programming, 4/e</a:t>
            </a: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45" name="TextShape 2"/>
          <p:cNvSpPr txBox="1"/>
          <p:nvPr/>
        </p:nvSpPr>
        <p:spPr>
          <a:xfrm>
            <a:off x="8305680" y="632448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56F63AED-6B78-4418-82A7-F89D3B16599E}" type="slidenum">
              <a:rPr lang="en-US" sz="1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46</a:t>
            </a:fld>
            <a:endParaRPr lang="en-US" sz="1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46" name="TextShape 3"/>
          <p:cNvSpPr txBox="1"/>
          <p:nvPr/>
        </p:nvSpPr>
        <p:spPr>
          <a:xfrm>
            <a:off x="2674920" y="617400"/>
            <a:ext cx="7792560" cy="11426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4400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Example Program: Future Value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347" name="TextShape 4"/>
          <p:cNvSpPr txBox="1"/>
          <p:nvPr/>
        </p:nvSpPr>
        <p:spPr>
          <a:xfrm>
            <a:off x="2115300" y="1985040"/>
            <a:ext cx="8552700" cy="41144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Implementation</a:t>
            </a:r>
          </a:p>
          <a:p>
            <a:pPr marL="743040" lvl="1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Each line translates to one line of Python (in this case)</a:t>
            </a:r>
            <a:endParaRPr lang="en-US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743040" lvl="1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Print an introduction
</a:t>
            </a:r>
            <a:r>
              <a:rPr lang="en-US" sz="2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print ("This program calculates the future")
print ("value of a 10-year investment.")</a:t>
            </a:r>
            <a:endParaRPr lang="en-US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43040" lvl="1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Input the amount of the principal
</a:t>
            </a:r>
            <a:r>
              <a:rPr lang="en-US" sz="2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principal = eval(input("Enter the initial principal: "))</a:t>
            </a:r>
            <a:endParaRPr lang="en-US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>
                                            <p:txEl>
                                              <p:p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347">
                                            <p:txEl>
                                              <p:p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347">
                                            <p:txEl>
                                              <p:p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Effect">
                      <p:stCondLst>
                        <p:cond delay="indefinite"/>
                      </p:stCondLst>
                      <p:childTnLst>
                        <p:par>
                          <p:cTn id="10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>
                                            <p:txEl>
                                              <p:pRg st="15" end="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347">
                                            <p:txEl>
                                              <p:pRg st="15" end="6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347">
                                            <p:txEl>
                                              <p:pRg st="15" end="6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Effect">
                      <p:stCondLst>
                        <p:cond delay="indefinite"/>
                      </p:stCondLst>
                      <p:childTnLst>
                        <p:par>
                          <p:cTn id="16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>
                                            <p:txEl>
                                              <p:pRg st="70" end="1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347">
                                            <p:txEl>
                                              <p:pRg st="70" end="17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347">
                                            <p:txEl>
                                              <p:pRg st="70" end="17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Effect">
                      <p:stCondLst>
                        <p:cond delay="indefinite"/>
                      </p:stCondLst>
                      <p:childTnLst>
                        <p:par>
                          <p:cTn id="22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>
                                            <p:txEl>
                                              <p:pRg st="175" end="2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347">
                                            <p:txEl>
                                              <p:pRg st="175" end="26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347">
                                            <p:txEl>
                                              <p:pRg st="175" end="26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TextShape 1"/>
          <p:cNvSpPr txBox="1"/>
          <p:nvPr/>
        </p:nvSpPr>
        <p:spPr>
          <a:xfrm>
            <a:off x="4876680" y="632448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Python Programming, 4/e</a:t>
            </a: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49" name="TextShape 2"/>
          <p:cNvSpPr txBox="1"/>
          <p:nvPr/>
        </p:nvSpPr>
        <p:spPr>
          <a:xfrm>
            <a:off x="8305680" y="632448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FA175990-4F7A-4728-9914-0DE463ACC08D}" type="slidenum">
              <a:rPr lang="en-US" sz="1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47</a:t>
            </a:fld>
            <a:endParaRPr lang="en-US" sz="1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50" name="TextShape 3"/>
          <p:cNvSpPr txBox="1"/>
          <p:nvPr/>
        </p:nvSpPr>
        <p:spPr>
          <a:xfrm>
            <a:off x="2674920" y="617400"/>
            <a:ext cx="7792560" cy="11426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4400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Example Program: Future Value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351" name="TextShape 4"/>
          <p:cNvSpPr txBox="1"/>
          <p:nvPr/>
        </p:nvSpPr>
        <p:spPr>
          <a:xfrm>
            <a:off x="2706600" y="2017800"/>
            <a:ext cx="8116848" cy="41144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743040" lvl="1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Input the annual percentage rate
</a:t>
            </a:r>
            <a:r>
              <a:rPr lang="en-US" sz="2000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apr</a:t>
            </a:r>
            <a:r>
              <a:rPr lang="en-US" sz="2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 = eval(input("Enter the annual interest rate: "))</a:t>
            </a:r>
            <a:endParaRPr lang="en-US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43040" lvl="1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Repeat 10 times:
</a:t>
            </a:r>
            <a:r>
              <a:rPr lang="en-US" sz="2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2000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 in range(10):</a:t>
            </a:r>
            <a:endParaRPr lang="en-US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43040" lvl="1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Calculate principal = principal * (1 + </a:t>
            </a:r>
            <a:r>
              <a:rPr lang="en-US" sz="28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apr</a:t>
            </a: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)
</a:t>
            </a: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principal = principal * (1 + </a:t>
            </a:r>
            <a:r>
              <a:rPr lang="en-US" sz="2000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apr</a:t>
            </a:r>
            <a:r>
              <a:rPr lang="en-US" sz="2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43040" lvl="1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Output the value of the principal at the end of 10 years
</a:t>
            </a:r>
            <a:r>
              <a:rPr lang="en-US" sz="2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print ("The value in 10 years is:", principal)</a:t>
            </a:r>
            <a:endParaRPr lang="en-US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>
                                            <p:txEl>
                                              <p:pRg st="0" end="8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351">
                                            <p:txEl>
                                              <p:pRg st="0" end="8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351">
                                            <p:txEl>
                                              <p:pRg st="0" end="8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Effect">
                      <p:stCondLst>
                        <p:cond delay="indefinite"/>
                      </p:stCondLst>
                      <p:childTnLst>
                        <p:par>
                          <p:cTn id="10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>
                                            <p:txEl>
                                              <p:pRg st="87" end="1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351">
                                            <p:txEl>
                                              <p:pRg st="87" end="1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351">
                                            <p:txEl>
                                              <p:pRg st="87" end="1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Effect">
                      <p:stCondLst>
                        <p:cond delay="indefinite"/>
                      </p:stCondLst>
                      <p:childTnLst>
                        <p:par>
                          <p:cTn id="16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>
                                            <p:txEl>
                                              <p:pRg st="120" end="1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351">
                                            <p:txEl>
                                              <p:pRg st="120" end="19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351">
                                            <p:txEl>
                                              <p:pRg st="120" end="19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Effect">
                      <p:stCondLst>
                        <p:cond delay="indefinite"/>
                      </p:stCondLst>
                      <p:childTnLst>
                        <p:par>
                          <p:cTn id="22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>
                                            <p:txEl>
                                              <p:pRg st="195" end="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351">
                                            <p:txEl>
                                              <p:pRg st="195" end="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351">
                                            <p:txEl>
                                              <p:pRg st="195" end="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TextShape 1"/>
          <p:cNvSpPr txBox="1"/>
          <p:nvPr/>
        </p:nvSpPr>
        <p:spPr>
          <a:xfrm>
            <a:off x="4876680" y="632448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Python Programming, 4/e</a:t>
            </a: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53" name="TextShape 2"/>
          <p:cNvSpPr txBox="1"/>
          <p:nvPr/>
        </p:nvSpPr>
        <p:spPr>
          <a:xfrm>
            <a:off x="8305680" y="632448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FC8B0113-1447-4A28-B71E-736775410160}" type="slidenum">
              <a:rPr lang="en-US" sz="1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48</a:t>
            </a:fld>
            <a:endParaRPr lang="en-US" sz="1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54" name="TextShape 3"/>
          <p:cNvSpPr txBox="1"/>
          <p:nvPr/>
        </p:nvSpPr>
        <p:spPr>
          <a:xfrm>
            <a:off x="2674920" y="617400"/>
            <a:ext cx="7792560" cy="11426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4400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Example Program: Future Value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355" name="TextShape 4"/>
          <p:cNvSpPr txBox="1"/>
          <p:nvPr/>
        </p:nvSpPr>
        <p:spPr>
          <a:xfrm>
            <a:off x="1752600" y="2017800"/>
            <a:ext cx="8726040" cy="41144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9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# futval.py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>
              <a:lnSpc>
                <a:spcPct val="9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#    A program to compute the value of an investment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>
              <a:lnSpc>
                <a:spcPct val="9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#    carried 10 years into the future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>
              <a:lnSpc>
                <a:spcPct val="90000"/>
              </a:lnSpc>
            </a:pP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>
              <a:lnSpc>
                <a:spcPct val="9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def main():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>
              <a:lnSpc>
                <a:spcPct val="9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    print("This program calculates the future value of a 10-year investment.")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>
              <a:lnSpc>
                <a:spcPct val="90000"/>
              </a:lnSpc>
            </a:pP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>
              <a:lnSpc>
                <a:spcPct val="9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    principal = float(input("Enter the initial principal: "))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>
              <a:lnSpc>
                <a:spcPct val="9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    </a:t>
            </a:r>
            <a:r>
              <a:rPr lang="en-US" sz="1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apr</a:t>
            </a: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 = float(input("Enter the annual interest rate: "))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>
              <a:lnSpc>
                <a:spcPct val="90000"/>
              </a:lnSpc>
            </a:pP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>
              <a:lnSpc>
                <a:spcPct val="9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    for _ in range(10):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>
              <a:lnSpc>
                <a:spcPct val="9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        principal = principal * (1 + </a:t>
            </a:r>
            <a:r>
              <a:rPr lang="en-US" sz="1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apr</a:t>
            </a: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)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>
              <a:lnSpc>
                <a:spcPct val="90000"/>
              </a:lnSpc>
            </a:pP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>
              <a:lnSpc>
                <a:spcPct val="9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    print ("The value in 10 years is:", principal)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>
              <a:lnSpc>
                <a:spcPct val="90000"/>
              </a:lnSpc>
            </a:pP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>
              <a:lnSpc>
                <a:spcPct val="9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main()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TextShape 1"/>
          <p:cNvSpPr txBox="1"/>
          <p:nvPr/>
        </p:nvSpPr>
        <p:spPr>
          <a:xfrm>
            <a:off x="4876680" y="632448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Python Programming, 4/e</a:t>
            </a: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57" name="TextShape 2"/>
          <p:cNvSpPr txBox="1"/>
          <p:nvPr/>
        </p:nvSpPr>
        <p:spPr>
          <a:xfrm>
            <a:off x="8305680" y="632448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55DA3B00-9E7E-487D-B5D8-1209C8A2932B}" type="slidenum">
              <a:rPr lang="en-US" sz="1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49</a:t>
            </a:fld>
            <a:endParaRPr lang="en-US" sz="1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58" name="TextShape 3"/>
          <p:cNvSpPr txBox="1"/>
          <p:nvPr/>
        </p:nvSpPr>
        <p:spPr>
          <a:xfrm>
            <a:off x="2674920" y="617400"/>
            <a:ext cx="7792560" cy="11426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4400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Example Program: Future Value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359" name="TextShape 4"/>
          <p:cNvSpPr txBox="1"/>
          <p:nvPr/>
        </p:nvSpPr>
        <p:spPr>
          <a:xfrm>
            <a:off x="1560360" y="2201760"/>
            <a:ext cx="9219960" cy="41144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/>
            <a:r>
              <a:rPr lang="en-US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&gt;&gt;&gt; main()</a:t>
            </a:r>
            <a:endParaRPr lang="en-US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/>
            <a:r>
              <a:rPr lang="en-US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This program calculates the future value of a 10-year investment.</a:t>
            </a:r>
            <a:endParaRPr lang="en-US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/>
            <a:r>
              <a:rPr lang="en-US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Enter the initial principal: 100</a:t>
            </a:r>
            <a:endParaRPr lang="en-US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/>
            <a:r>
              <a:rPr lang="en-US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Enter the annual interest rate: .03</a:t>
            </a:r>
            <a:endParaRPr lang="en-US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/>
            <a:r>
              <a:rPr lang="en-US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The value in 10 years is: 134.391637934</a:t>
            </a:r>
            <a:endParaRPr lang="en-US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/>
            <a:r>
              <a:rPr lang="en-US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&gt;&gt;&gt; main()</a:t>
            </a:r>
            <a:endParaRPr lang="en-US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/>
            <a:r>
              <a:rPr lang="en-US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This program calculates the future value of a 10-year investment.</a:t>
            </a:r>
            <a:endParaRPr lang="en-US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/>
            <a:r>
              <a:rPr lang="en-US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Enter the initial principal: 100</a:t>
            </a:r>
            <a:endParaRPr lang="en-US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/>
            <a:r>
              <a:rPr lang="en-US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Enter the annual interest rate: .10</a:t>
            </a:r>
            <a:endParaRPr lang="en-US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3080" indent="-342720"/>
            <a:r>
              <a:rPr lang="en-US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The value in 10 years is: 259.37424601</a:t>
            </a:r>
            <a:endParaRPr lang="en-US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TextShape 1"/>
          <p:cNvSpPr txBox="1"/>
          <p:nvPr/>
        </p:nvSpPr>
        <p:spPr>
          <a:xfrm>
            <a:off x="4876680" y="632448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Python Programming, 4/e</a:t>
            </a: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69" name="TextShape 2"/>
          <p:cNvSpPr txBox="1"/>
          <p:nvPr/>
        </p:nvSpPr>
        <p:spPr>
          <a:xfrm>
            <a:off x="8305680" y="632448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76862241-489C-4B67-A3C2-2D62B7827B4A}" type="slidenum">
              <a:rPr lang="en-US" sz="1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5</a:t>
            </a:fld>
            <a:endParaRPr lang="en-US" sz="1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70" name="TextShape 3"/>
          <p:cNvSpPr txBox="1"/>
          <p:nvPr/>
        </p:nvSpPr>
        <p:spPr>
          <a:xfrm>
            <a:off x="2674920" y="617400"/>
            <a:ext cx="7792560" cy="11426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4400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The Software Development Process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171" name="TextShape 4"/>
          <p:cNvSpPr txBox="1"/>
          <p:nvPr/>
        </p:nvSpPr>
        <p:spPr>
          <a:xfrm>
            <a:off x="2706600" y="201780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3200" b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Analyze the Problem</a:t>
            </a:r>
            <a:r>
              <a:rPr lang="en-US" sz="32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
Figure out exactly the problem to be solved. Try to understand it as much as possible.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0" end="10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71">
                                            <p:txEl>
                                              <p:pRg st="0" end="10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71">
                                            <p:txEl>
                                              <p:pRg st="0" end="10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extShape 1"/>
          <p:cNvSpPr txBox="1"/>
          <p:nvPr/>
        </p:nvSpPr>
        <p:spPr>
          <a:xfrm>
            <a:off x="4876680" y="632448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Python Programming, 4/e</a:t>
            </a: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73" name="TextShape 2"/>
          <p:cNvSpPr txBox="1"/>
          <p:nvPr/>
        </p:nvSpPr>
        <p:spPr>
          <a:xfrm>
            <a:off x="8305680" y="632448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BAB68AD7-FF4C-4D84-8C2D-153898A2CB71}" type="slidenum">
              <a:rPr lang="en-US" sz="1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6</a:t>
            </a:fld>
            <a:endParaRPr lang="en-US" sz="1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74" name="TextShape 3"/>
          <p:cNvSpPr txBox="1"/>
          <p:nvPr/>
        </p:nvSpPr>
        <p:spPr>
          <a:xfrm>
            <a:off x="2674920" y="617400"/>
            <a:ext cx="7792560" cy="11426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4400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The Software Development Process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175" name="TextShape 4"/>
          <p:cNvSpPr txBox="1"/>
          <p:nvPr/>
        </p:nvSpPr>
        <p:spPr>
          <a:xfrm>
            <a:off x="2706600" y="201780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3200" b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Determine Specifications</a:t>
            </a:r>
            <a:r>
              <a:rPr lang="en-US" sz="32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
Describe exactly what your program will do.</a:t>
            </a:r>
          </a:p>
          <a:p>
            <a:pPr marL="743040" lvl="1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Don</a:t>
            </a: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’</a:t>
            </a: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t worry about </a:t>
            </a:r>
            <a:r>
              <a:rPr lang="en-US" sz="2800" i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how </a:t>
            </a: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the program will work, but </a:t>
            </a:r>
            <a:r>
              <a:rPr lang="en-US" sz="2800" i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what</a:t>
            </a: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 it will do.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743040" lvl="1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Includes describing the inputs, outputs, and how they relate to one another.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0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75">
                                            <p:txEl>
                                              <p:pRg st="0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75">
                                            <p:txEl>
                                              <p:pRg st="0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Effect">
                      <p:stCondLst>
                        <p:cond delay="indefinite"/>
                      </p:stCondLst>
                      <p:childTnLst>
                        <p:par>
                          <p:cTn id="10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69" end="1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175">
                                            <p:txEl>
                                              <p:pRg st="69" end="13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175">
                                            <p:txEl>
                                              <p:pRg st="69" end="13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Effect">
                      <p:stCondLst>
                        <p:cond delay="indefinite"/>
                      </p:stCondLst>
                      <p:childTnLst>
                        <p:par>
                          <p:cTn id="16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133" end="2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175">
                                            <p:txEl>
                                              <p:pRg st="133" end="20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175">
                                            <p:txEl>
                                              <p:pRg st="133" end="20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TextShape 1"/>
          <p:cNvSpPr txBox="1"/>
          <p:nvPr/>
        </p:nvSpPr>
        <p:spPr>
          <a:xfrm>
            <a:off x="4876680" y="632448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Python Programming, 4/e</a:t>
            </a: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77" name="TextShape 2"/>
          <p:cNvSpPr txBox="1"/>
          <p:nvPr/>
        </p:nvSpPr>
        <p:spPr>
          <a:xfrm>
            <a:off x="8305680" y="632448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5870B566-9407-4B39-B91C-EB28F6450611}" type="slidenum">
              <a:rPr lang="en-US" sz="1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7</a:t>
            </a:fld>
            <a:endParaRPr lang="en-US" sz="1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78" name="TextShape 3"/>
          <p:cNvSpPr txBox="1"/>
          <p:nvPr/>
        </p:nvSpPr>
        <p:spPr>
          <a:xfrm>
            <a:off x="2674920" y="617400"/>
            <a:ext cx="7792560" cy="11426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4400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The Software Development Process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179" name="TextShape 4"/>
          <p:cNvSpPr txBox="1"/>
          <p:nvPr/>
        </p:nvSpPr>
        <p:spPr>
          <a:xfrm>
            <a:off x="2706600" y="201780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3200" b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Create a Design</a:t>
            </a:r>
            <a:endParaRPr lang="en-US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743040" lvl="1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Formulate the overall structure of the program.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743040" lvl="1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This is where the </a:t>
            </a:r>
            <a:r>
              <a:rPr lang="en-US" sz="2800" i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how</a:t>
            </a: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 of the program gets worked out.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743040" lvl="1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Develop your own algorithm that meets the specifications.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endParaRPr lang="en-US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79">
                                            <p:txEl>
                                              <p:p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79">
                                            <p:txEl>
                                              <p:p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Effect">
                      <p:stCondLst>
                        <p:cond delay="indefinite"/>
                      </p:stCondLst>
                      <p:childTnLst>
                        <p:par>
                          <p:cTn id="10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st="16" end="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179">
                                            <p:txEl>
                                              <p:pRg st="16" end="6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179">
                                            <p:txEl>
                                              <p:pRg st="16" end="6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Effect">
                      <p:stCondLst>
                        <p:cond delay="indefinite"/>
                      </p:stCondLst>
                      <p:childTnLst>
                        <p:par>
                          <p:cTn id="16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st="61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179">
                                            <p:txEl>
                                              <p:pRg st="61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179">
                                            <p:txEl>
                                              <p:pRg st="61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Effect">
                      <p:stCondLst>
                        <p:cond delay="indefinite"/>
                      </p:stCondLst>
                      <p:childTnLst>
                        <p:par>
                          <p:cTn id="22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st="112" end="1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179">
                                            <p:txEl>
                                              <p:pRg st="112" end="16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179">
                                            <p:txEl>
                                              <p:pRg st="112" end="16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xtShape 1"/>
          <p:cNvSpPr txBox="1"/>
          <p:nvPr/>
        </p:nvSpPr>
        <p:spPr>
          <a:xfrm>
            <a:off x="4876680" y="632448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Python Programming, 4/e</a:t>
            </a: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81" name="TextShape 2"/>
          <p:cNvSpPr txBox="1"/>
          <p:nvPr/>
        </p:nvSpPr>
        <p:spPr>
          <a:xfrm>
            <a:off x="8305680" y="632448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5DB6828D-03CE-4864-9622-B79FB4A0E58C}" type="slidenum">
              <a:rPr lang="en-US" sz="1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8</a:t>
            </a:fld>
            <a:endParaRPr lang="en-US" sz="1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82" name="TextShape 3"/>
          <p:cNvSpPr txBox="1"/>
          <p:nvPr/>
        </p:nvSpPr>
        <p:spPr>
          <a:xfrm>
            <a:off x="2674920" y="617400"/>
            <a:ext cx="7792560" cy="11426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4400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The Software Development Process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183" name="TextShape 4"/>
          <p:cNvSpPr txBox="1"/>
          <p:nvPr/>
        </p:nvSpPr>
        <p:spPr>
          <a:xfrm>
            <a:off x="2706600" y="201780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3200" b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Implement the Design</a:t>
            </a:r>
            <a:endParaRPr lang="en-US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743040" lvl="1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Translate the design into a computer language.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743040" lvl="1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In this course we will use Python.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83">
                                            <p:txEl>
                                              <p:pRg st="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83">
                                            <p:txEl>
                                              <p:pRg st="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Effect">
                      <p:stCondLst>
                        <p:cond delay="indefinite"/>
                      </p:stCondLst>
                      <p:childTnLst>
                        <p:par>
                          <p:cTn id="10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21" end="6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183">
                                            <p:txEl>
                                              <p:pRg st="21" end="6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183">
                                            <p:txEl>
                                              <p:pRg st="21" end="6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Effect">
                      <p:stCondLst>
                        <p:cond delay="indefinite"/>
                      </p:stCondLst>
                      <p:childTnLst>
                        <p:par>
                          <p:cTn id="16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66" end="9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183">
                                            <p:txEl>
                                              <p:pRg st="66" end="9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183">
                                            <p:txEl>
                                              <p:pRg st="66" end="9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TextShape 1"/>
          <p:cNvSpPr txBox="1"/>
          <p:nvPr/>
        </p:nvSpPr>
        <p:spPr>
          <a:xfrm>
            <a:off x="4876680" y="632448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Python Programming, 4/e</a:t>
            </a: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85" name="TextShape 2"/>
          <p:cNvSpPr txBox="1"/>
          <p:nvPr/>
        </p:nvSpPr>
        <p:spPr>
          <a:xfrm>
            <a:off x="8305680" y="632448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177A018-236F-4B38-81FA-4427119E5518}" type="slidenum">
              <a:rPr lang="en-US" sz="1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9</a:t>
            </a:fld>
            <a:endParaRPr lang="en-US" sz="1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86" name="TextShape 3"/>
          <p:cNvSpPr txBox="1"/>
          <p:nvPr/>
        </p:nvSpPr>
        <p:spPr>
          <a:xfrm>
            <a:off x="2674920" y="617400"/>
            <a:ext cx="7792560" cy="11426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4400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The Software Development Process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187" name="TextShape 4"/>
          <p:cNvSpPr txBox="1"/>
          <p:nvPr/>
        </p:nvSpPr>
        <p:spPr>
          <a:xfrm>
            <a:off x="2706600" y="201780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sz="3200" b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Test/Debug the Program</a:t>
            </a:r>
            <a:endParaRPr lang="en-US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743040" lvl="1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Try out your program to see if it worked.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743040" lvl="1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If there are any errors (</a:t>
            </a:r>
            <a:r>
              <a:rPr lang="en-US" sz="2800" i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bugs</a:t>
            </a: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), they need to be located and fixed. This process is called </a:t>
            </a:r>
            <a:r>
              <a:rPr lang="en-US" sz="2800" i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debugging</a:t>
            </a: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.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743040" lvl="1" indent="-285480"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Your goal is to find errors, so try everything that might </a:t>
            </a: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“</a:t>
            </a: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break</a:t>
            </a: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”</a:t>
            </a:r>
            <a:r>
              <a:rPr lang="en-US" sz="28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 your program!</a:t>
            </a: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st="0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87">
                                            <p:txEl>
                                              <p:pRg st="0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87">
                                            <p:txEl>
                                              <p:pRg st="0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Effect">
                      <p:stCondLst>
                        <p:cond delay="indefinite"/>
                      </p:stCondLst>
                      <p:childTnLst>
                        <p:par>
                          <p:cTn id="10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st="23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187">
                                            <p:txEl>
                                              <p:pRg st="23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187">
                                            <p:txEl>
                                              <p:pRg st="23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Effect">
                      <p:stCondLst>
                        <p:cond delay="indefinite"/>
                      </p:stCondLst>
                      <p:childTnLst>
                        <p:par>
                          <p:cTn id="16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st="62" end="1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187">
                                            <p:txEl>
                                              <p:pRg st="62" end="15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187">
                                            <p:txEl>
                                              <p:pRg st="62" end="15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Effect">
                      <p:stCondLst>
                        <p:cond delay="indefinite"/>
                      </p:stCondLst>
                      <p:childTnLst>
                        <p:par>
                          <p:cTn id="22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st="160" end="2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187">
                                            <p:txEl>
                                              <p:pRg st="160" end="23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187">
                                            <p:txEl>
                                              <p:pRg st="160" end="23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479</TotalTime>
  <Words>2740</Words>
  <Application>Microsoft Office PowerPoint</Application>
  <PresentationFormat>Widescreen</PresentationFormat>
  <Paragraphs>406</Paragraphs>
  <Slides>49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49</vt:i4>
      </vt:variant>
    </vt:vector>
  </HeadingPairs>
  <TitlesOfParts>
    <vt:vector size="59" baseType="lpstr">
      <vt:lpstr>Arial</vt:lpstr>
      <vt:lpstr>Calibri</vt:lpstr>
      <vt:lpstr>Courier New</vt:lpstr>
      <vt:lpstr>Symbol</vt:lpstr>
      <vt:lpstr>Tahoma</vt:lpstr>
      <vt:lpstr>Times New Roman</vt:lpstr>
      <vt:lpstr>Wingdings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Objectives</dc:title>
  <dc:subject/>
  <dc:creator>Terry Letsche</dc:creator>
  <dc:description/>
  <cp:lastModifiedBy>Terry Letsche</cp:lastModifiedBy>
  <cp:revision>21</cp:revision>
  <cp:lastPrinted>1601-01-01T00:00:00Z</cp:lastPrinted>
  <dcterms:created xsi:type="dcterms:W3CDTF">2004-01-07T18:09:35Z</dcterms:created>
  <dcterms:modified xsi:type="dcterms:W3CDTF">2024-04-26T23:25:31Z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 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1</vt:i4>
  </property>
  <property fmtid="{D5CDD505-2E9C-101B-9397-08002B2CF9AE}" pid="9" name="PresentationFormat">
    <vt:lpwstr>On-screen Show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51</vt:i4>
  </property>
</Properties>
</file>