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</p:sldMasterIdLst>
  <p:notesMasterIdLst>
    <p:notesMasterId r:id="rId63"/>
  </p:notesMasterIdLst>
  <p:handoutMasterIdLst>
    <p:handoutMasterId r:id="rId6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1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16" r:id="rId40"/>
    <p:sldId id="292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14" r:id="rId53"/>
    <p:sldId id="315" r:id="rId54"/>
    <p:sldId id="313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x="12192000" cy="6858000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200" kern="1200">
        <a:solidFill>
          <a:schemeClr val="bg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200" kern="1200">
        <a:solidFill>
          <a:schemeClr val="bg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200" kern="1200">
        <a:solidFill>
          <a:schemeClr val="bg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200" kern="1200">
        <a:solidFill>
          <a:schemeClr val="bg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200" kern="1200">
        <a:solidFill>
          <a:schemeClr val="bg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44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1BDB9-EA4F-4C7D-9CA8-26E484AD29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Python Programming, 4/e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0F39E-1A6F-432A-859B-49BF0577C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00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8788" y="720725"/>
            <a:ext cx="6396037" cy="35988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64163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21775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r>
              <a:rPr lang="en-US" altLang="en-US"/>
              <a:t>Python Programming, 4/e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EE880DA7-B524-4428-B0D3-178A71023F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28AF84-8CF5-4802-82D0-F78CD87740F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347C26-BEAA-4A7D-A8FC-653A9E7624C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60AD17-3FD5-4D3B-B4AE-2849EFAA6D6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7E99C2-7441-426F-9CE5-BE72AD81E4A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64700F-5CC0-4AC3-A039-2F901D35E97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19DABB-6120-4D77-A161-7BA508C6895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19DABB-6120-4D77-A161-7BA508C6895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868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E92153-E357-4DAD-B790-049A6C11E71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3B6E2E-9B64-4CB5-B0FC-2FA4B6B5536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00DAFB-576A-4611-B7C1-828B736AE59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B61A5D-6A39-4FAE-A8A8-EFEBD18D67B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300"/>
              <a:t>Python Programming, 1/e</a:t>
            </a: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r">
              <a:buClrTx/>
              <a:buFontTx/>
              <a:buNone/>
            </a:pPr>
            <a:fld id="{4ECB605A-8F22-4B03-99D6-67F55DFF52F0}" type="slidenum">
              <a:rPr lang="en-US" altLang="en-US" sz="1300"/>
              <a:pPr algn="r">
                <a:buClrTx/>
                <a:buFontTx/>
                <a:buNone/>
              </a:pPr>
              <a:t>19</a:t>
            </a:fld>
            <a:endParaRPr lang="en-US" altLang="en-US" sz="1300"/>
          </a:p>
        </p:txBody>
      </p:sp>
      <p:sp>
        <p:nvSpPr>
          <p:cNvPr id="7885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98D98-A3C8-4DA9-A4F5-515E17E474A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050D9E-82B6-4F70-901C-C3E3661A15A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550880-D79D-4FFD-BD5C-2B90959B9E1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8E16DB-8439-4D35-A6EF-298826F2DA1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BF36E3-AF79-4073-A70E-1CCD8BB7505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428BC4-86F3-472F-943D-B63C329C6B4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6147F2-AA8B-4228-9F49-EB58E8EBBEA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4CCCE1-3F63-478E-8D5B-3C8536CA21B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F4123-BF0B-430F-9377-150D1FDEBF9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716F93-CDCB-465E-A897-C09F53DDE76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041B75-3784-4C2D-9041-7A1AD5015D2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D95218-B957-451D-8A3D-BA68F384C2B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D56E83-B2BD-4D4D-BF11-5FABCDAFB1C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DE65DF-B182-42DF-99A7-9C17CA04E36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1A0DE1-0357-4416-A1FD-27387B5A1D0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28000A-7C6D-4E86-BD09-A0C7EB04CCA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D7AFE9-EA92-4696-936D-54180B07990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EDDF7B-D392-4CAD-8A78-E591E311003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FA0E1B-E337-4EAC-B9BE-FAFCB6B8FB9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0F10C3-2A2B-437B-8AB6-261D5AF6FBF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0F10C3-2A2B-437B-8AB6-261D5AF6FBF8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4119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7D7F3F-C6E1-4497-98CB-13133A21C96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F85F29-45AB-4AB0-9980-0C7BCD101E6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39AE9C-8E04-4765-8A2F-9F302DA3564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BA0478-4352-4DB5-8D86-6CC35B22FEB6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EE197B-A5B0-4C74-997D-1B16AF9D6EDE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5F7D3B-B3A3-4BB7-9F58-D0D5958104EF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60D04F-73B9-4DA8-A700-7F310E3C77D3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DFC4A6-90D5-4B47-A62D-3FEC32E0EAE8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755732-A071-4270-AF51-7F0A5A9BD722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365D6F-A24B-455C-9184-F5330A14C0F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42C5B1-A0F9-493C-8DBA-5B6AD72E2F9E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3E559C-12C3-4D94-88B4-7D28174FF2EF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258E30-391F-4670-BE47-F1488BEC2A7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8AD96-E6A9-4C22-AB78-CAB2AA9E4E99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8AD96-E6A9-4C22-AB78-CAB2AA9E4E99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9342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8AD96-E6A9-4C22-AB78-CAB2AA9E4E99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3283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8AD96-E6A9-4C22-AB78-CAB2AA9E4E99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691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981766-D58C-4C79-82F5-9383C88B845C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E93C5A-47E4-4DAC-8468-A8122A5C2A77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D27508-CD47-4B91-AE4F-D5EB27E10D85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11B577-1957-46C8-9C25-A89B0610D539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598B5C-F4AE-4AE1-AC11-28312A9BE047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C414A9-7F0E-486D-8F8B-0EBEEAD2B7BE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55EB9F-8D31-46AC-9436-FBB22C4339D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9029A5-9438-4130-85EC-DD5FCF51CFCD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3B0F5C-EFAF-4605-8845-639C5767D7B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8E4129-C247-4824-8B1C-663FCA30F2D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1EFD0F-35FE-4ACD-9B39-D7FA63C9F99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620-93CC-47C6-B48E-E4EB4C723E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9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20ED-6B1A-4C63-AFF3-E11E167DA4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1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AF74-7212-4A4B-A617-081A77E312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65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004B-02F0-4D75-BE89-37CB26E226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89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D16F-43A4-470F-AAEC-68A108ECC7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85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2710-F893-4262-AFF3-EF724DC9B3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1DB-92A7-45ED-9FD1-CB929E61B5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48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E1B1-B916-4702-A57F-655294E297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29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28FD-3CEE-406A-AAD2-0ED09BF847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65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53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3043-690D-48CE-B43A-605546A466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90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FB4B-D5D1-4D7D-BC05-27063247DA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13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D4C5-2153-418F-B71C-343B1C30D0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05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41DA-164E-40CC-A52D-CEED963928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839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60A9-0E83-4584-83B5-9E27CDA0FE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20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006E-4C51-423D-8B03-C9295FACC6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0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122A-CADD-4246-9781-2003F51767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28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F779-56EF-4897-AFC7-C7BEF4EAC6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52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2E02E-F4A1-4887-BD62-FFE1803A5B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68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8D8E-9A1A-48BB-8622-603688E5D0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19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75A-C0CB-4D48-800D-A0F7464FA8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73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Python Programming, 4/e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D8A-16FC-4F70-8FA7-BE4CBB59CF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2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6FED-8493-4FD8-8D72-66D90D5437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4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/>
              <a:t>Python Programming, 4/e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6FED-8493-4FD8-8D72-66D90D5437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18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38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r">
              <a:buClrTx/>
              <a:buFontTx/>
              <a:buNone/>
            </a:pPr>
            <a:endParaRPr lang="en-US" altLang="en-US" sz="1400" dirty="0">
              <a:solidFill>
                <a:srgbClr val="1C1C1C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14600" y="868364"/>
            <a:ext cx="77724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dirty="0">
                <a:solidFill>
                  <a:srgbClr val="333399"/>
                </a:solidFill>
              </a:rPr>
              <a:t>Python Programming:</a:t>
            </a:r>
            <a:br>
              <a:rPr lang="en-US" altLang="en-US" sz="4400" dirty="0">
                <a:solidFill>
                  <a:srgbClr val="333399"/>
                </a:solidFill>
              </a:rPr>
            </a:br>
            <a:r>
              <a:rPr lang="en-US" altLang="en-US" sz="4400" dirty="0">
                <a:solidFill>
                  <a:srgbClr val="333399"/>
                </a:solidFill>
              </a:rPr>
              <a:t>An Introduction to</a:t>
            </a:r>
            <a:br>
              <a:rPr lang="en-US" altLang="en-US" sz="4400" dirty="0">
                <a:solidFill>
                  <a:srgbClr val="333399"/>
                </a:solidFill>
              </a:rPr>
            </a:br>
            <a:r>
              <a:rPr lang="en-US" altLang="en-US" sz="4400" dirty="0">
                <a:solidFill>
                  <a:srgbClr val="333399"/>
                </a:solidFill>
              </a:rPr>
              <a:t>Computer Science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ts val="800"/>
              </a:spcBef>
              <a:buClrTx/>
              <a:buSzPct val="60000"/>
            </a:pPr>
            <a:r>
              <a:rPr lang="en-US" altLang="en-US"/>
              <a:t>Chapter 4</a:t>
            </a:r>
          </a:p>
          <a:p>
            <a:pPr algn="ctr">
              <a:spcBef>
                <a:spcPts val="800"/>
              </a:spcBef>
              <a:buClrTx/>
              <a:buSzPct val="60000"/>
            </a:pPr>
            <a:r>
              <a:rPr lang="en-US" altLang="en-US"/>
              <a:t>Objects and Graphics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latin typeface="+mn-lt"/>
              </a:rPr>
              <a:t>Python Programming, 4/e</a:t>
            </a:r>
            <a:endParaRPr lang="en-US" altLang="en-US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8D8E-9A1A-48BB-8622-603688E5D070}" type="slidenum"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</a:t>
            </a:fld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889084B6-B672-CA51-3324-F961893AF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44" y="868364"/>
            <a:ext cx="1635711" cy="2057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The Object of Objects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706688" y="2017714"/>
            <a:ext cx="77724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The student object should also respond to requests.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We may want to send out a campus-wide mailing, so we</a:t>
            </a:r>
            <a:r>
              <a:rPr lang="en-US" altLang="en-US" sz="2800">
                <a:latin typeface="Times New Roman" panose="02020603050405020304" pitchFamily="18" charset="0"/>
              </a:rPr>
              <a:t>’</a:t>
            </a:r>
            <a:r>
              <a:rPr lang="en-US" altLang="en-US" sz="2800"/>
              <a:t>d need a campus address for each student.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We could send the </a:t>
            </a:r>
            <a:r>
              <a:rPr lang="en-US" altLang="en-US" sz="2800" b="1">
                <a:latin typeface="Courier New" panose="02070309020205020404" pitchFamily="49" charset="0"/>
              </a:rPr>
              <a:t>printCampusAddress</a:t>
            </a:r>
            <a:r>
              <a:rPr lang="en-US" altLang="en-US" sz="2800" b="1"/>
              <a:t> </a:t>
            </a:r>
            <a:r>
              <a:rPr lang="en-US" altLang="en-US" sz="2800"/>
              <a:t>to each student object. When the student object receives the message, it prints its own address.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10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Object of Objects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Objects may refer to other objects.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Each course might be represented by an object: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/>
              <a:t>Instructor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/>
              <a:t>Student roster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/>
              <a:t>Prerequisite courses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/>
              <a:t>When and where the class meets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11</a:t>
            </a:fld>
            <a:endParaRPr lang="en-US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Object of Objects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Sample Operation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>
                <a:latin typeface="Courier New" panose="02070309020205020404" pitchFamily="49" charset="0"/>
              </a:rPr>
              <a:t>addStudent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>
                <a:latin typeface="Courier New" panose="02070309020205020404" pitchFamily="49" charset="0"/>
              </a:rPr>
              <a:t>delStudent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>
                <a:latin typeface="Courier New" panose="02070309020205020404" pitchFamily="49" charset="0"/>
              </a:rPr>
              <a:t>changeRoom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>
                <a:latin typeface="Courier New" panose="02070309020205020404" pitchFamily="49" charset="0"/>
              </a:rPr>
              <a:t>Etc.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12</a:t>
            </a:fld>
            <a:endParaRPr lang="en-US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Simple Graphics Programming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This chapter uses the </a:t>
            </a:r>
            <a:r>
              <a:rPr lang="en-US" altLang="en-US">
                <a:latin typeface="Courier New" panose="02070309020205020404" pitchFamily="49" charset="0"/>
              </a:rPr>
              <a:t>graphics.py</a:t>
            </a:r>
            <a:r>
              <a:rPr lang="en-US" altLang="en-US"/>
              <a:t> library supplied with the supplemental materials.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Two location choices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/>
              <a:t>In Python</a:t>
            </a:r>
            <a:r>
              <a:rPr lang="en-US" altLang="en-US" sz="2800">
                <a:latin typeface="Times New Roman" panose="02020603050405020304" pitchFamily="18" charset="0"/>
              </a:rPr>
              <a:t>’</a:t>
            </a:r>
            <a:r>
              <a:rPr lang="en-US" altLang="en-US" sz="2800"/>
              <a:t>s Lib directory with other libraries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/>
              <a:t>In the same folder as your graphics program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13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Simple Graphics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Since this is a library, we need to import the graphics commands</a:t>
            </a:r>
            <a:br>
              <a:rPr lang="en-US" altLang="en-US"/>
            </a:br>
            <a:r>
              <a:rPr lang="en-US" altLang="en-US" sz="2800">
                <a:latin typeface="Courier New" panose="02070309020205020404" pitchFamily="49" charset="0"/>
              </a:rPr>
              <a:t>&gt;&gt;&gt; import graphics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A </a:t>
            </a:r>
            <a:r>
              <a:rPr lang="en-US" altLang="en-US" i="1"/>
              <a:t>graphics window</a:t>
            </a:r>
            <a:r>
              <a:rPr lang="en-US" altLang="en-US"/>
              <a:t> is a place on the screen where the graphics will appear.</a:t>
            </a:r>
            <a:br>
              <a:rPr lang="en-US" altLang="en-US" sz="2800"/>
            </a:br>
            <a:r>
              <a:rPr lang="en-US" altLang="en-US" sz="2800">
                <a:latin typeface="Courier New" panose="02070309020205020404" pitchFamily="49" charset="0"/>
              </a:rPr>
              <a:t>&gt;&gt;&gt; win = graphics.GraphWin()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This command creates a new window titled “Graphics Window.”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14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dirty="0">
                <a:solidFill>
                  <a:srgbClr val="333399"/>
                </a:solidFill>
              </a:rPr>
              <a:t>Simple Graphics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3333CC"/>
              </a:buClr>
              <a:buSzPct val="60000"/>
            </a:pPr>
            <a:endParaRPr lang="en-US" alt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15</a:t>
            </a:fld>
            <a:endParaRPr lang="en-US" alt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82CBA-56F5-0B2E-2EC2-CE7B92845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88" y="2102643"/>
            <a:ext cx="6934200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360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Simple Graphics Programming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i="1" dirty="0" err="1"/>
              <a:t>GraphWin</a:t>
            </a:r>
            <a:r>
              <a:rPr lang="en-US" altLang="en-US" dirty="0"/>
              <a:t> is an object assigned to the variable </a:t>
            </a:r>
            <a:r>
              <a:rPr lang="en-US" altLang="en-US" i="1" dirty="0"/>
              <a:t>win</a:t>
            </a:r>
            <a:r>
              <a:rPr lang="en-US" altLang="en-US" dirty="0"/>
              <a:t>. We can manipulate the window object through this variable.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Windows can be closed/destroyed by issuing the command</a:t>
            </a:r>
            <a:br>
              <a:rPr lang="en-US" altLang="en-US" dirty="0"/>
            </a:br>
            <a:r>
              <a:rPr lang="en-US" altLang="en-US" sz="2800" dirty="0">
                <a:latin typeface="Courier New" panose="02070309020205020404" pitchFamily="49" charset="0"/>
              </a:rPr>
              <a:t>&gt;&gt;&gt; </a:t>
            </a:r>
            <a:r>
              <a:rPr lang="en-US" altLang="en-US" sz="2800" dirty="0" err="1">
                <a:latin typeface="Courier New" panose="02070309020205020404" pitchFamily="49" charset="0"/>
              </a:rPr>
              <a:t>win.close</a:t>
            </a:r>
            <a:r>
              <a:rPr lang="en-US" altLang="en-US" sz="2800" dirty="0"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16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Simple Graphics Programming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It</a:t>
            </a:r>
            <a:r>
              <a:rPr lang="en-US" altLang="en-US">
                <a:latin typeface="Times New Roman" panose="02020603050405020304" pitchFamily="18" charset="0"/>
              </a:rPr>
              <a:t>’</a:t>
            </a:r>
            <a:r>
              <a:rPr lang="en-US" altLang="en-US"/>
              <a:t>s tedious to use the </a:t>
            </a:r>
            <a:r>
              <a:rPr lang="en-US" altLang="en-US" sz="2800">
                <a:latin typeface="Courier New" panose="02070309020205020404" pitchFamily="49" charset="0"/>
              </a:rPr>
              <a:t>graphics. </a:t>
            </a:r>
            <a:r>
              <a:rPr lang="en-US" altLang="en-US"/>
              <a:t>notation to access the graphics library routines.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>
                <a:latin typeface="Courier New" panose="02070309020205020404" pitchFamily="49" charset="0"/>
              </a:rPr>
              <a:t>from graphics import *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/>
              <a:t>The “from” statement allows you to load specific functions from a library module. “*” will load all the functions, or you can list specific ones.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17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Simple Graphics Programming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Doing the import this way eliminates the need to preface graphics commands with </a:t>
            </a:r>
            <a:r>
              <a:rPr lang="en-US" altLang="en-US" sz="2800">
                <a:latin typeface="Courier New" panose="02070309020205020404" pitchFamily="49" charset="0"/>
              </a:rPr>
              <a:t>graphics.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&gt;&gt;&gt; from graphics import *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&gt;&gt;&gt; win = GraphWin()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18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Simple Graphics Programming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A graphics window is a collection of points called </a:t>
            </a:r>
            <a:r>
              <a:rPr lang="en-US" altLang="en-US" sz="2800" i="1" dirty="0"/>
              <a:t>pixels</a:t>
            </a:r>
            <a:r>
              <a:rPr lang="en-US" altLang="en-US" sz="2800" dirty="0"/>
              <a:t> (picture elements).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The default </a:t>
            </a:r>
            <a:r>
              <a:rPr lang="en-US" altLang="en-US" sz="2800" dirty="0" err="1"/>
              <a:t>GraphWin</a:t>
            </a:r>
            <a:r>
              <a:rPr lang="en-US" altLang="en-US" sz="2800" dirty="0"/>
              <a:t> is 200 pixels tall by 200 pixels wide (40,000 pixels total).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One way to get pictures into the window is one pixel at a time, which would be tedious. The graphics library has a number of predefined routines to draw geometric shapes.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19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Objectives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To understand the concept of objects and how they can be used to simplify programming.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To be familiar with the various objects available in the graphics library.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To be able to create objects in programs and call appropriate methods to perform graphical computations.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Simple Graphics Programming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The simplest object is the </a:t>
            </a:r>
            <a:r>
              <a:rPr lang="en-US" altLang="en-US" sz="2400">
                <a:latin typeface="Courier New" panose="02070309020205020404" pitchFamily="49" charset="0"/>
              </a:rPr>
              <a:t>Point</a:t>
            </a:r>
            <a:r>
              <a:rPr lang="en-US" altLang="en-US" sz="2800"/>
              <a:t>. Like points in geometry, point locations are represented with a coordinate system (</a:t>
            </a:r>
            <a:r>
              <a:rPr lang="en-US" altLang="en-US" sz="2800" i="1"/>
              <a:t>x</a:t>
            </a:r>
            <a:r>
              <a:rPr lang="en-US" altLang="en-US" sz="2800"/>
              <a:t>, </a:t>
            </a:r>
            <a:r>
              <a:rPr lang="en-US" altLang="en-US" sz="2800" i="1"/>
              <a:t>y</a:t>
            </a:r>
            <a:r>
              <a:rPr lang="en-US" altLang="en-US" sz="2800"/>
              <a:t>), where </a:t>
            </a:r>
            <a:r>
              <a:rPr lang="en-US" altLang="en-US" sz="2800" i="1"/>
              <a:t>x</a:t>
            </a:r>
            <a:r>
              <a:rPr lang="en-US" altLang="en-US" sz="2800"/>
              <a:t> is the horizontal location of the point and </a:t>
            </a:r>
            <a:r>
              <a:rPr lang="en-US" altLang="en-US" sz="2800" i="1"/>
              <a:t>y</a:t>
            </a:r>
            <a:r>
              <a:rPr lang="en-US" altLang="en-US" sz="2800"/>
              <a:t> is the vertical location.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The origin (0,0) in a graphics window is the upper left corner.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X values increase from left to right, y values from top to bottom.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Lower right corner is (199, 199)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20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Simple Graphics Programming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39989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buClrTx/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&gt;&gt;&gt; p = Point(50, 60)</a:t>
            </a:r>
          </a:p>
          <a:p>
            <a:pPr>
              <a:spcBef>
                <a:spcPts val="500"/>
              </a:spcBef>
              <a:buClrTx/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p.getX</a:t>
            </a:r>
            <a:r>
              <a:rPr lang="en-US" altLang="en-US" sz="2000" dirty="0">
                <a:latin typeface="Courier New" panose="02070309020205020404" pitchFamily="49" charset="0"/>
              </a:rPr>
              <a:t>()</a:t>
            </a:r>
          </a:p>
          <a:p>
            <a:pPr>
              <a:spcBef>
                <a:spcPts val="500"/>
              </a:spcBef>
              <a:buClrTx/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50</a:t>
            </a:r>
          </a:p>
          <a:p>
            <a:pPr>
              <a:spcBef>
                <a:spcPts val="500"/>
              </a:spcBef>
              <a:buClrTx/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p.getY</a:t>
            </a:r>
            <a:r>
              <a:rPr lang="en-US" altLang="en-US" sz="2000" dirty="0">
                <a:latin typeface="Courier New" panose="02070309020205020404" pitchFamily="49" charset="0"/>
              </a:rPr>
              <a:t>()</a:t>
            </a:r>
          </a:p>
          <a:p>
            <a:pPr>
              <a:spcBef>
                <a:spcPts val="500"/>
              </a:spcBef>
              <a:buClrTx/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60</a:t>
            </a:r>
          </a:p>
          <a:p>
            <a:pPr>
              <a:spcBef>
                <a:spcPts val="500"/>
              </a:spcBef>
              <a:buClrTx/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&gt;&gt;&gt; win = </a:t>
            </a:r>
            <a:r>
              <a:rPr lang="en-US" altLang="en-US" sz="2000" dirty="0" err="1">
                <a:latin typeface="Courier New" panose="02070309020205020404" pitchFamily="49" charset="0"/>
              </a:rPr>
              <a:t>GraphWin</a:t>
            </a:r>
            <a:r>
              <a:rPr lang="en-US" altLang="en-US" sz="2000" dirty="0">
                <a:latin typeface="Courier New" panose="02070309020205020404" pitchFamily="49" charset="0"/>
              </a:rPr>
              <a:t>()</a:t>
            </a:r>
          </a:p>
          <a:p>
            <a:pPr>
              <a:spcBef>
                <a:spcPts val="500"/>
              </a:spcBef>
              <a:buClrTx/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p.draw</a:t>
            </a:r>
            <a:r>
              <a:rPr lang="en-US" altLang="en-US" sz="2000" dirty="0">
                <a:latin typeface="Courier New" panose="02070309020205020404" pitchFamily="49" charset="0"/>
              </a:rPr>
              <a:t>(win)</a:t>
            </a:r>
          </a:p>
          <a:p>
            <a:pPr>
              <a:spcBef>
                <a:spcPts val="500"/>
              </a:spcBef>
              <a:buClrTx/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&gt;&gt;&gt; p2 = Point(140, 100)</a:t>
            </a:r>
          </a:p>
          <a:p>
            <a:pPr>
              <a:spcBef>
                <a:spcPts val="500"/>
              </a:spcBef>
              <a:buClrTx/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&gt;&gt;&gt; p2.draw(win)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21</a:t>
            </a:fld>
            <a:endParaRPr lang="en-US" alt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53" y="2017713"/>
            <a:ext cx="3135141" cy="35639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Simple Graphics Programming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76400" y="2017713"/>
            <a:ext cx="5257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### Open a graphics window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win = </a:t>
            </a:r>
            <a:r>
              <a:rPr lang="en-US" altLang="en-US" sz="1200" dirty="0" err="1">
                <a:latin typeface="Courier New" panose="02070309020205020404" pitchFamily="49" charset="0"/>
              </a:rPr>
              <a:t>GraphWin</a:t>
            </a:r>
            <a:r>
              <a:rPr lang="en-US" altLang="en-US" sz="1200" dirty="0">
                <a:latin typeface="Courier New" panose="02070309020205020404" pitchFamily="49" charset="0"/>
              </a:rPr>
              <a:t>('Shapes')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### Draw a red circle centered at point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### (100, 100) with radius 30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center = Point(100, 100)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</a:t>
            </a:r>
            <a:r>
              <a:rPr lang="en-US" altLang="en-US" sz="1200" dirty="0" err="1">
                <a:latin typeface="Courier New" panose="02070309020205020404" pitchFamily="49" charset="0"/>
              </a:rPr>
              <a:t>circ</a:t>
            </a:r>
            <a:r>
              <a:rPr lang="en-US" altLang="en-US" sz="1200" dirty="0">
                <a:latin typeface="Courier New" panose="02070309020205020404" pitchFamily="49" charset="0"/>
              </a:rPr>
              <a:t> = Circle(center, 30)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</a:t>
            </a:r>
            <a:r>
              <a:rPr lang="en-US" altLang="en-US" sz="1200" dirty="0" err="1">
                <a:latin typeface="Courier New" panose="02070309020205020404" pitchFamily="49" charset="0"/>
              </a:rPr>
              <a:t>circ.setFill</a:t>
            </a:r>
            <a:r>
              <a:rPr lang="en-US" altLang="en-US" sz="1200" dirty="0">
                <a:latin typeface="Courier New" panose="02070309020205020404" pitchFamily="49" charset="0"/>
              </a:rPr>
              <a:t>('red')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</a:t>
            </a:r>
            <a:r>
              <a:rPr lang="en-US" altLang="en-US" sz="1200" dirty="0" err="1">
                <a:latin typeface="Courier New" panose="02070309020205020404" pitchFamily="49" charset="0"/>
              </a:rPr>
              <a:t>circ.draw</a:t>
            </a:r>
            <a:r>
              <a:rPr lang="en-US" altLang="en-US" sz="1200" dirty="0">
                <a:latin typeface="Courier New" panose="02070309020205020404" pitchFamily="49" charset="0"/>
              </a:rPr>
              <a:t>(win)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### Put a textual label in the center of the circle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label = Text(center, "Red Circle")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</a:t>
            </a:r>
            <a:r>
              <a:rPr lang="en-US" altLang="en-US" sz="1200" dirty="0" err="1">
                <a:latin typeface="Courier New" panose="02070309020205020404" pitchFamily="49" charset="0"/>
              </a:rPr>
              <a:t>label.draw</a:t>
            </a:r>
            <a:r>
              <a:rPr lang="en-US" altLang="en-US" sz="1200" dirty="0">
                <a:latin typeface="Courier New" panose="02070309020205020404" pitchFamily="49" charset="0"/>
              </a:rPr>
              <a:t>(win)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### Draw a square using a Rectangle object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</a:t>
            </a:r>
            <a:r>
              <a:rPr lang="en-US" altLang="en-US" sz="1200" dirty="0" err="1">
                <a:latin typeface="Courier New" panose="02070309020205020404" pitchFamily="49" charset="0"/>
              </a:rPr>
              <a:t>rect</a:t>
            </a:r>
            <a:r>
              <a:rPr lang="en-US" altLang="en-US" sz="1200" dirty="0">
                <a:latin typeface="Courier New" panose="02070309020205020404" pitchFamily="49" charset="0"/>
              </a:rPr>
              <a:t> = Rectangle(Point(30, 30), Point(70, 70))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</a:t>
            </a:r>
            <a:r>
              <a:rPr lang="en-US" altLang="en-US" sz="1200" dirty="0" err="1">
                <a:latin typeface="Courier New" panose="02070309020205020404" pitchFamily="49" charset="0"/>
              </a:rPr>
              <a:t>rect.draw</a:t>
            </a:r>
            <a:r>
              <a:rPr lang="en-US" altLang="en-US" sz="1200" dirty="0">
                <a:latin typeface="Courier New" panose="02070309020205020404" pitchFamily="49" charset="0"/>
              </a:rPr>
              <a:t>(win)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### Draw a line segment using a Line object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line = Line(Point(20, 30), Point(180, 165))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</a:t>
            </a:r>
            <a:r>
              <a:rPr lang="en-US" altLang="en-US" sz="1200" dirty="0" err="1">
                <a:latin typeface="Courier New" panose="02070309020205020404" pitchFamily="49" charset="0"/>
              </a:rPr>
              <a:t>line.draw</a:t>
            </a:r>
            <a:r>
              <a:rPr lang="en-US" altLang="en-US" sz="1200" dirty="0">
                <a:latin typeface="Courier New" panose="02070309020205020404" pitchFamily="49" charset="0"/>
              </a:rPr>
              <a:t>(win)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### Draw an oval using the Oval object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oval = Oval(Point(20, 150), Point(180, 199))</a:t>
            </a:r>
          </a:p>
          <a:p>
            <a:pPr>
              <a:lnSpc>
                <a:spcPct val="90000"/>
              </a:lnSpc>
              <a:spcBef>
                <a:spcPts val="25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&gt;&gt;&gt; </a:t>
            </a:r>
            <a:r>
              <a:rPr lang="en-US" altLang="en-US" sz="1200" dirty="0" err="1">
                <a:latin typeface="Courier New" panose="02070309020205020404" pitchFamily="49" charset="0"/>
              </a:rPr>
              <a:t>oval.draw</a:t>
            </a:r>
            <a:r>
              <a:rPr lang="en-US" altLang="en-US" sz="1200" dirty="0">
                <a:latin typeface="Courier New" panose="02070309020205020404" pitchFamily="49" charset="0"/>
              </a:rPr>
              <a:t>(win)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22</a:t>
            </a:fld>
            <a:endParaRPr lang="en-US" alt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017714"/>
            <a:ext cx="3695700" cy="38514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Computation is performed by asking an object to carry out one of its operations.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In the previous example we manipulated 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GraphWin</a:t>
            </a:r>
            <a:r>
              <a:rPr lang="en-US" altLang="en-US" dirty="0"/>
              <a:t>,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altLang="en-US" dirty="0"/>
              <a:t>,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altLang="en-US" dirty="0"/>
              <a:t>,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Oval</a:t>
            </a:r>
            <a:r>
              <a:rPr lang="en-US" altLang="en-US" dirty="0"/>
              <a:t>,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en-US" altLang="en-US" dirty="0"/>
              <a:t>,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en-US" dirty="0"/>
              <a:t> and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US" altLang="en-US" dirty="0"/>
              <a:t>. These are examples of </a:t>
            </a:r>
            <a:r>
              <a:rPr lang="en-US" altLang="en-US" i="1" dirty="0"/>
              <a:t>classes</a:t>
            </a:r>
            <a:r>
              <a:rPr lang="en-US" altLang="en-US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23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Each object is an </a:t>
            </a:r>
            <a:r>
              <a:rPr lang="en-US" altLang="en-US" i="1"/>
              <a:t>instance </a:t>
            </a:r>
            <a:r>
              <a:rPr lang="en-US" altLang="en-US"/>
              <a:t>of some class, and the </a:t>
            </a:r>
            <a:r>
              <a:rPr lang="en-US" altLang="en-US" i="1"/>
              <a:t>class</a:t>
            </a:r>
            <a:r>
              <a:rPr lang="en-US" altLang="en-US"/>
              <a:t> describes the properties of the instance.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If we say that Augie is a dog, we are actually saying that Augie is a specific individual in the larger </a:t>
            </a:r>
            <a:r>
              <a:rPr lang="en-US" altLang="en-US" i="1"/>
              <a:t>class</a:t>
            </a:r>
            <a:r>
              <a:rPr lang="en-US" altLang="en-US"/>
              <a:t> of all dogs. Augie is an </a:t>
            </a:r>
            <a:r>
              <a:rPr lang="en-US" altLang="en-US" i="1"/>
              <a:t>instance</a:t>
            </a:r>
            <a:r>
              <a:rPr lang="en-US" altLang="en-US"/>
              <a:t> of the dog class.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24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706688" y="2017714"/>
            <a:ext cx="7772400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45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To create a new instance of a class, we use a special operation called a </a:t>
            </a:r>
            <a:r>
              <a:rPr lang="en-US" altLang="en-US" sz="2800" i="1" dirty="0"/>
              <a:t>constructor</a:t>
            </a:r>
            <a:r>
              <a:rPr lang="en-US" altLang="en-US" sz="2800" dirty="0"/>
              <a:t>.</a:t>
            </a:r>
            <a:br>
              <a:rPr lang="en-US" altLang="en-US" sz="2800" dirty="0"/>
            </a:br>
            <a:r>
              <a:rPr lang="en-US" altLang="en-US" sz="2400" dirty="0">
                <a:latin typeface="Courier New" panose="02070309020205020404" pitchFamily="49" charset="0"/>
              </a:rPr>
              <a:t>&lt;class-name&gt;(&lt;param1&gt;, &lt;param2&gt;, …)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400" dirty="0">
                <a:latin typeface="Courier New" panose="02070309020205020404" pitchFamily="49" charset="0"/>
              </a:rPr>
              <a:t>&lt;class-name&gt;</a:t>
            </a:r>
            <a:r>
              <a:rPr lang="en-US" altLang="en-US" sz="2800" dirty="0"/>
              <a:t> is the name of the class we want to create a new instance of, e.g.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altLang="en-US" sz="2800" dirty="0"/>
              <a:t> or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altLang="en-US" sz="2800" dirty="0"/>
              <a:t>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The parameters are required to initialize the object. For example,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altLang="en-US" sz="2800" dirty="0"/>
              <a:t> requires two numeric values.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25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>
                <a:latin typeface="Courier New" panose="02070309020205020404" pitchFamily="49" charset="0"/>
              </a:rPr>
              <a:t>p = Point(50, 60)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dirty="0"/>
              <a:t>The constructor for the Point class requires two parameters, the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coordinates for the point.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These values are stored as </a:t>
            </a:r>
            <a:r>
              <a:rPr lang="en-US" altLang="en-US" i="1" dirty="0"/>
              <a:t>instance variables</a:t>
            </a:r>
            <a:r>
              <a:rPr lang="en-US" altLang="en-US" dirty="0"/>
              <a:t> inside of the object.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26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Only the most relevant </a:t>
            </a:r>
            <a:r>
              <a:rPr lang="en-US" altLang="en-US" i="1"/>
              <a:t>instance variables</a:t>
            </a:r>
            <a:r>
              <a:rPr lang="en-US" altLang="en-US"/>
              <a:t> are shown (others include the color, window they belong to, etc.)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27</a:t>
            </a:fld>
            <a:endParaRPr lang="en-US" alt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761320"/>
            <a:ext cx="4191000" cy="24119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To perform an operation on an object, we send the object a message. The set of messages an object responds to are called the </a:t>
            </a:r>
            <a:r>
              <a:rPr lang="en-US" altLang="en-US" sz="2800" i="1"/>
              <a:t>methods</a:t>
            </a:r>
            <a:r>
              <a:rPr lang="en-US" altLang="en-US" sz="2800"/>
              <a:t> of the object.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Methods are like functions that live inside the object.</a:t>
            </a:r>
          </a:p>
          <a:p>
            <a:pPr>
              <a:spcBef>
                <a:spcPts val="5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Methods are invoked using dot-notation:</a:t>
            </a:r>
            <a:br>
              <a:rPr lang="en-US" altLang="en-US" sz="2800"/>
            </a:br>
            <a:r>
              <a:rPr lang="en-US" altLang="en-US" sz="2000">
                <a:latin typeface="Courier New" panose="02070309020205020404" pitchFamily="49" charset="0"/>
              </a:rPr>
              <a:t>&lt;object&gt;.&lt;method-name&gt;(&lt;param1&gt;, &lt;param2&gt;, …)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28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 err="1">
                <a:latin typeface="Courier New" panose="02070309020205020404" pitchFamily="49" charset="0"/>
              </a:rPr>
              <a:t>p.getX</a:t>
            </a:r>
            <a:r>
              <a:rPr lang="en-US" altLang="en-US" sz="2800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and</a:t>
            </a:r>
            <a:r>
              <a:rPr lang="en-US" altLang="en-US" sz="2800" dirty="0">
                <a:latin typeface="Courier New" panose="02070309020205020404" pitchFamily="49" charset="0"/>
              </a:rPr>
              <a:t> </a:t>
            </a:r>
            <a:r>
              <a:rPr lang="en-US" altLang="en-US" sz="2800" dirty="0" err="1">
                <a:latin typeface="Courier New" panose="02070309020205020404" pitchFamily="49" charset="0"/>
              </a:rPr>
              <a:t>p.getY</a:t>
            </a:r>
            <a:r>
              <a:rPr lang="en-US" altLang="en-US" sz="2800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return the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values of the point. Routines like these are referred to as </a:t>
            </a:r>
            <a:r>
              <a:rPr lang="en-US" altLang="en-US" i="1" dirty="0"/>
              <a:t>accessors</a:t>
            </a:r>
            <a:r>
              <a:rPr lang="en-US" altLang="en-US" dirty="0"/>
              <a:t> because they allow us to access information from the instance variables of the object.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29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dirty="0">
                <a:solidFill>
                  <a:srgbClr val="333399"/>
                </a:solidFill>
              </a:rPr>
              <a:t>Objectives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06688" y="2017714"/>
            <a:ext cx="7772400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To understand the fundamental concepts of computer graphics, especially the role of coordinate systems.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To understand how to work with both mouse- and text-based input in a graphical programming context.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706688" y="2017714"/>
            <a:ext cx="77724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Other methods change the </a:t>
            </a:r>
            <a:r>
              <a:rPr lang="en-US" altLang="en-US" sz="2800" i="1"/>
              <a:t>state</a:t>
            </a:r>
            <a:r>
              <a:rPr lang="en-US" altLang="en-US" sz="2800"/>
              <a:t> of the object by changing the values of the object’s instance variables.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400">
                <a:latin typeface="Courier New" panose="02070309020205020404" pitchFamily="49" charset="0"/>
              </a:rPr>
              <a:t>move(dx, dy) </a:t>
            </a:r>
            <a:r>
              <a:rPr lang="en-US" altLang="en-US" sz="2800"/>
              <a:t>moves the object dx units in the </a:t>
            </a:r>
            <a:r>
              <a:rPr lang="en-US" altLang="en-US" sz="2800" i="1"/>
              <a:t>x</a:t>
            </a:r>
            <a:r>
              <a:rPr lang="en-US" altLang="en-US" sz="2800"/>
              <a:t> direction and dy in the </a:t>
            </a:r>
            <a:r>
              <a:rPr lang="en-US" altLang="en-US" sz="2800" i="1"/>
              <a:t>y</a:t>
            </a:r>
            <a:r>
              <a:rPr lang="en-US" altLang="en-US" sz="2800"/>
              <a:t> direction.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Move erases the old image and draws it in its new position. Methods that change the state of an object are called </a:t>
            </a:r>
            <a:r>
              <a:rPr lang="en-US" altLang="en-US" sz="2800" i="1"/>
              <a:t>mutators</a:t>
            </a:r>
            <a:r>
              <a:rPr lang="en-US" altLang="en-US" sz="280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30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706688" y="2017714"/>
            <a:ext cx="77724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ClrTx/>
              <a:buSzPct val="60000"/>
            </a:pPr>
            <a:r>
              <a:rPr lang="en-US" altLang="en-US" sz="1800" dirty="0"/>
              <a:t>	</a:t>
            </a: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circ</a:t>
            </a:r>
            <a:r>
              <a:rPr lang="en-US" altLang="en-US" sz="2000" dirty="0">
                <a:latin typeface="Courier New" panose="02070309020205020404" pitchFamily="49" charset="0"/>
              </a:rPr>
              <a:t> = Circle(Point(100, 100), 30)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win = </a:t>
            </a:r>
            <a:r>
              <a:rPr lang="en-US" altLang="en-US" sz="2000" dirty="0" err="1">
                <a:latin typeface="Courier New" panose="02070309020205020404" pitchFamily="49" charset="0"/>
              </a:rPr>
              <a:t>GraphWin</a:t>
            </a:r>
            <a:r>
              <a:rPr lang="en-US" altLang="en-US" sz="2000" dirty="0">
                <a:latin typeface="Courier New" panose="02070309020205020404" pitchFamily="49" charset="0"/>
              </a:rPr>
              <a:t>()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circ.draw</a:t>
            </a:r>
            <a:r>
              <a:rPr lang="en-US" altLang="en-US" sz="2000" dirty="0">
                <a:latin typeface="Courier New" panose="02070309020205020404" pitchFamily="49" charset="0"/>
              </a:rPr>
              <a:t>(win)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The first line creates a circle with radius 30 centered at (100,100).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We used the Point constructor to create a location for the center of the circle.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The last line is a request to the Circle object </a:t>
            </a:r>
            <a:r>
              <a:rPr lang="en-US" altLang="en-US" sz="2800" dirty="0" err="1"/>
              <a:t>circ</a:t>
            </a:r>
            <a:r>
              <a:rPr lang="en-US" altLang="en-US" sz="2800" dirty="0"/>
              <a:t> to draw itself into the </a:t>
            </a:r>
            <a:r>
              <a:rPr lang="en-US" altLang="en-US" sz="2800" dirty="0" err="1"/>
              <a:t>GraphWin</a:t>
            </a:r>
            <a:r>
              <a:rPr lang="en-US" altLang="en-US" sz="2800" dirty="0"/>
              <a:t> object win.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</a:pPr>
            <a:endParaRPr lang="en-US" alt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31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The draw method uses information about the center and radius of the circle from the instance variable.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32</a:t>
            </a:fld>
            <a:endParaRPr lang="en-US" alt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102030"/>
            <a:ext cx="4329674" cy="37556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706688" y="2017714"/>
            <a:ext cx="7772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It</a:t>
            </a:r>
            <a:r>
              <a:rPr lang="en-US" altLang="en-US" sz="2800" dirty="0">
                <a:latin typeface="Times New Roman" panose="02020603050405020304" pitchFamily="18" charset="0"/>
              </a:rPr>
              <a:t>’</a:t>
            </a:r>
            <a:r>
              <a:rPr lang="en-US" altLang="en-US" sz="2800" dirty="0"/>
              <a:t>s possible for two different variables to refer to the same object </a:t>
            </a:r>
            <a:r>
              <a:rPr lang="en-US" altLang="en-US" sz="2800" dirty="0">
                <a:latin typeface="Times New Roman" panose="02020603050405020304" pitchFamily="18" charset="0"/>
              </a:rPr>
              <a:t>–</a:t>
            </a:r>
            <a:r>
              <a:rPr lang="en-US" altLang="en-US" sz="2800" dirty="0"/>
              <a:t> changes made to the object through one variable will be visible to the other.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Pct val="60000"/>
            </a:pPr>
            <a:r>
              <a:rPr lang="en-US" altLang="en-US" sz="18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</a:t>
            </a:r>
            <a:r>
              <a:rPr lang="en-US" altLang="en-US" sz="2000" dirty="0">
                <a:latin typeface="Courier New" panose="02070309020205020404" pitchFamily="49" charset="0"/>
              </a:rPr>
              <a:t> = Circle(Point(80,50), 5)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leftEye.setFill</a:t>
            </a:r>
            <a:r>
              <a:rPr lang="en-US" altLang="en-US" sz="2000" dirty="0">
                <a:latin typeface="Courier New" panose="02070309020205020404" pitchFamily="49" charset="0"/>
              </a:rPr>
              <a:t>('yellow')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leftEye.setOutline</a:t>
            </a:r>
            <a:r>
              <a:rPr lang="en-US" altLang="en-US" sz="2000" dirty="0">
                <a:latin typeface="Courier New" panose="02070309020205020404" pitchFamily="49" charset="0"/>
              </a:rPr>
              <a:t>('red')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rightEye</a:t>
            </a:r>
            <a:r>
              <a:rPr lang="en-US" altLang="en-US" sz="2000" dirty="0">
                <a:latin typeface="Courier New" panose="02070309020205020404" pitchFamily="49" charset="0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rightEye.move</a:t>
            </a:r>
            <a:r>
              <a:rPr lang="en-US" altLang="en-US" sz="2000" dirty="0">
                <a:latin typeface="Courier New" panose="02070309020205020404" pitchFamily="49" charset="0"/>
              </a:rPr>
              <a:t>(20,0)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The idea is to create the left eye and copy that to the right eye which gets moved over 20 units.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33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The assignment </a:t>
            </a:r>
            <a:r>
              <a:rPr lang="en-US" altLang="en-US" sz="2800">
                <a:latin typeface="Courier New" panose="02070309020205020404" pitchFamily="49" charset="0"/>
              </a:rPr>
              <a:t>rightEye = leftEye </a:t>
            </a:r>
            <a:r>
              <a:rPr lang="en-US" altLang="en-US"/>
              <a:t>makes rightEye and leftEye refer to the same circle!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The situation where two variables refer to the same object is called </a:t>
            </a:r>
            <a:r>
              <a:rPr lang="en-US" altLang="en-US" i="1"/>
              <a:t>aliasing</a:t>
            </a:r>
            <a:r>
              <a:rPr lang="en-US" altLang="en-US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34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35</a:t>
            </a:fld>
            <a:endParaRPr lang="en-US" alt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473007"/>
            <a:ext cx="8534400" cy="2952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There are two ways to get around this.</a:t>
            </a:r>
          </a:p>
          <a:p>
            <a:pPr>
              <a:spcBef>
                <a:spcPts val="5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We could make two separate circles, one for each eye:</a:t>
            </a:r>
            <a:br>
              <a:rPr lang="en-US" altLang="en-US" dirty="0"/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</a:t>
            </a:r>
            <a:r>
              <a:rPr lang="en-US" altLang="en-US" sz="2000" dirty="0">
                <a:latin typeface="Courier New" panose="02070309020205020404" pitchFamily="49" charset="0"/>
              </a:rPr>
              <a:t> = Circle(Point(80, 50), 5)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leftEye.setFill</a:t>
            </a:r>
            <a:r>
              <a:rPr lang="en-US" altLang="en-US" sz="2000" dirty="0">
                <a:latin typeface="Courier New" panose="02070309020205020404" pitchFamily="49" charset="0"/>
              </a:rPr>
              <a:t>('yellow')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leftEye.setOutline</a:t>
            </a:r>
            <a:r>
              <a:rPr lang="en-US" altLang="en-US" sz="2000" dirty="0">
                <a:latin typeface="Courier New" panose="02070309020205020404" pitchFamily="49" charset="0"/>
              </a:rPr>
              <a:t>('red')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rightEye</a:t>
            </a:r>
            <a:r>
              <a:rPr lang="en-US" altLang="en-US" sz="2000" dirty="0">
                <a:latin typeface="Courier New" panose="02070309020205020404" pitchFamily="49" charset="0"/>
              </a:rPr>
              <a:t> = Circle(Point(100, 50), 5)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rightEye.setFill</a:t>
            </a:r>
            <a:r>
              <a:rPr lang="en-US" altLang="en-US" sz="2000" dirty="0">
                <a:latin typeface="Courier New" panose="02070309020205020404" pitchFamily="49" charset="0"/>
              </a:rPr>
              <a:t>('yellow')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rightEye.setOutline</a:t>
            </a:r>
            <a:r>
              <a:rPr lang="en-US" altLang="en-US" sz="2000" dirty="0">
                <a:latin typeface="Courier New" panose="02070309020205020404" pitchFamily="49" charset="0"/>
              </a:rPr>
              <a:t>('red')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36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28800" y="2017713"/>
            <a:ext cx="86502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The graphics library has a better solution. Graphical objects have a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en-US" altLang="en-US" dirty="0"/>
              <a:t> method that will make a copy of the object!</a:t>
            </a:r>
            <a:br>
              <a:rPr lang="en-US" altLang="en-US" dirty="0"/>
            </a:br>
            <a:r>
              <a:rPr lang="en-US" altLang="en-US" sz="2000" dirty="0">
                <a:latin typeface="Courier New" panose="02070309020205020404" pitchFamily="49" charset="0"/>
              </a:rPr>
              <a:t>&gt;&gt;&gt; # Correct way to create two circles, using clone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</a:t>
            </a:r>
            <a:r>
              <a:rPr lang="en-US" altLang="en-US" sz="2000" dirty="0">
                <a:latin typeface="Courier New" panose="02070309020205020404" pitchFamily="49" charset="0"/>
              </a:rPr>
              <a:t> = Circle(Point(80, 50), 5)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leftEye.setFill</a:t>
            </a:r>
            <a:r>
              <a:rPr lang="en-US" altLang="en-US" sz="2000" dirty="0">
                <a:latin typeface="Courier New" panose="02070309020205020404" pitchFamily="49" charset="0"/>
              </a:rPr>
              <a:t>('yellow')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leftEye.setOutline</a:t>
            </a:r>
            <a:r>
              <a:rPr lang="en-US" altLang="en-US" sz="2000" dirty="0">
                <a:latin typeface="Courier New" panose="02070309020205020404" pitchFamily="49" charset="0"/>
              </a:rPr>
              <a:t>('red')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rightEye</a:t>
            </a:r>
            <a:r>
              <a:rPr lang="en-US" altLang="en-US" sz="2000" dirty="0">
                <a:latin typeface="Courier New" panose="02070309020205020404" pitchFamily="49" charset="0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</a:rPr>
              <a:t>leftEye.clone</a:t>
            </a:r>
            <a:r>
              <a:rPr lang="en-US" altLang="en-US" sz="2000" dirty="0">
                <a:latin typeface="Courier New" panose="02070309020205020404" pitchFamily="49" charset="0"/>
              </a:rPr>
              <a:t>()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# </a:t>
            </a:r>
            <a:r>
              <a:rPr lang="en-US" altLang="en-US" sz="2000" dirty="0" err="1">
                <a:latin typeface="Courier New" panose="02070309020205020404" pitchFamily="49" charset="0"/>
              </a:rPr>
              <a:t>rightEye</a:t>
            </a:r>
            <a:r>
              <a:rPr lang="en-US" altLang="en-US" sz="2000" dirty="0">
                <a:latin typeface="Courier New" panose="02070309020205020404" pitchFamily="49" charset="0"/>
              </a:rPr>
              <a:t> is an exact copy of the left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&gt;&gt;&gt; </a:t>
            </a:r>
            <a:r>
              <a:rPr lang="en-US" altLang="en-US" sz="2000" dirty="0" err="1">
                <a:latin typeface="Courier New" panose="02070309020205020404" pitchFamily="49" charset="0"/>
              </a:rPr>
              <a:t>rightEye.move</a:t>
            </a:r>
            <a:r>
              <a:rPr lang="en-US" altLang="en-US" sz="2000" dirty="0">
                <a:latin typeface="Courier New" panose="02070309020205020404" pitchFamily="49" charset="0"/>
              </a:rPr>
              <a:t>(20, 0)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37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Using Graphical Objects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28800" y="2017713"/>
            <a:ext cx="86502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Print an introduction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Get value of principal and </a:t>
            </a:r>
            <a:r>
              <a:rPr lang="en-US" altLang="en-US" sz="2000" dirty="0" err="1">
                <a:latin typeface="Courier New" panose="02070309020205020404" pitchFamily="49" charset="0"/>
              </a:rPr>
              <a:t>apr</a:t>
            </a:r>
            <a:r>
              <a:rPr lang="en-US" altLang="en-US" sz="2000" dirty="0">
                <a:latin typeface="Courier New" panose="02070309020205020404" pitchFamily="49" charset="0"/>
              </a:rPr>
              <a:t> from user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Create a </a:t>
            </a:r>
            <a:r>
              <a:rPr lang="en-US" altLang="en-US" sz="2000" dirty="0" err="1">
                <a:latin typeface="Courier New" panose="02070309020205020404" pitchFamily="49" charset="0"/>
              </a:rPr>
              <a:t>GraphWin</a:t>
            </a:r>
            <a:endParaRPr lang="en-US" altLang="en-US" sz="2000" dirty="0">
              <a:latin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Draw scale labels on left side of window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Draw bar at position 0 with height corresponding to principal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For successive years 1 through 10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    Calculate principal = principal * (1 + </a:t>
            </a:r>
            <a:r>
              <a:rPr lang="en-US" altLang="en-US" sz="2000" dirty="0" err="1">
                <a:latin typeface="Courier New" panose="02070309020205020404" pitchFamily="49" charset="0"/>
              </a:rPr>
              <a:t>apr</a:t>
            </a:r>
            <a:r>
              <a:rPr lang="en-US" altLang="en-US" sz="2000" dirty="0">
                <a:latin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    Draw a bar for this year having a height corresponding to principal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</a:rPr>
              <a:t>Wait for user to press Enter.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5163615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674939" y="327026"/>
            <a:ext cx="77930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Graphing Future Value/</a:t>
            </a:r>
            <a:br>
              <a:rPr lang="en-US" altLang="en-US" sz="4400">
                <a:solidFill>
                  <a:srgbClr val="333399"/>
                </a:solidFill>
              </a:rPr>
            </a:br>
            <a:r>
              <a:rPr lang="en-US" altLang="en-US" sz="4400">
                <a:solidFill>
                  <a:srgbClr val="333399"/>
                </a:solidFill>
              </a:rPr>
              <a:t>Choosing Coordinates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39</a:t>
            </a:fld>
            <a:endParaRPr lang="en-US" alt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2057400"/>
            <a:ext cx="5008233" cy="42219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dirty="0">
                <a:solidFill>
                  <a:srgbClr val="333399"/>
                </a:solidFill>
              </a:rPr>
              <a:t>Objectives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To be able to write simple interactive graphics programs using the graphics library.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4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Interactive Graphics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In a GUI environment, users typically interact with their applications by clicking on buttons, choosing items from menus, and typing information into on-screen text boxes.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i="1"/>
              <a:t>Event-driven</a:t>
            </a:r>
            <a:r>
              <a:rPr lang="en-US" altLang="en-US"/>
              <a:t> programming draws interface elements (</a:t>
            </a:r>
            <a:r>
              <a:rPr lang="en-US" altLang="en-US" i="1"/>
              <a:t>widgets</a:t>
            </a:r>
            <a:r>
              <a:rPr lang="en-US" altLang="en-US"/>
              <a:t>) on the screen and then waits for the user to do something.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40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Interactive Graphics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706688" y="2017714"/>
            <a:ext cx="77724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An </a:t>
            </a:r>
            <a:r>
              <a:rPr lang="en-US" altLang="en-US" i="1" dirty="0"/>
              <a:t>event</a:t>
            </a:r>
            <a:r>
              <a:rPr lang="en-US" altLang="en-US" dirty="0"/>
              <a:t> is generated whenever a user moves the mouse, clicks the mouse, or types a key on the keyboard.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An event is an object that encapsulates information about what just happened.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The event object is sent to the appropriate part of the program to be processed, for example, a </a:t>
            </a:r>
            <a:r>
              <a:rPr lang="en-US" altLang="en-US" i="1" dirty="0"/>
              <a:t>button event</a:t>
            </a:r>
            <a:r>
              <a:rPr lang="en-US" altLang="en-US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41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Interactive Graphics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The graphics module hides the underlying, low-level window management and provides a few simple ways to get user input in a </a:t>
            </a:r>
            <a:r>
              <a:rPr lang="en-US" altLang="en-US" dirty="0" err="1">
                <a:latin typeface="Courier New" panose="02070309020205020404" pitchFamily="49" charset="0"/>
              </a:rPr>
              <a:t>GraphWin</a:t>
            </a:r>
            <a:r>
              <a:rPr lang="en-US" altLang="en-US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Getting Mouse Clicks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We can get graphical information from the user via the </a:t>
            </a:r>
            <a:r>
              <a:rPr lang="en-US" altLang="en-US" sz="2800">
                <a:latin typeface="Courier New" panose="02070309020205020404" pitchFamily="49" charset="0"/>
              </a:rPr>
              <a:t>getMouse</a:t>
            </a:r>
            <a:r>
              <a:rPr lang="en-US" altLang="en-US" sz="2800"/>
              <a:t> method of the </a:t>
            </a:r>
            <a:r>
              <a:rPr lang="en-US" altLang="en-US" sz="2800">
                <a:latin typeface="Courier New" panose="02070309020205020404" pitchFamily="49" charset="0"/>
              </a:rPr>
              <a:t>GraphWin</a:t>
            </a:r>
            <a:r>
              <a:rPr lang="en-US" altLang="en-US" sz="2800"/>
              <a:t> class.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When </a:t>
            </a:r>
            <a:r>
              <a:rPr lang="en-US" altLang="en-US" sz="2800">
                <a:latin typeface="Courier New" panose="02070309020205020404" pitchFamily="49" charset="0"/>
              </a:rPr>
              <a:t>getMouse</a:t>
            </a:r>
            <a:r>
              <a:rPr lang="en-US" altLang="en-US" sz="2800"/>
              <a:t> is invoked on a </a:t>
            </a:r>
            <a:r>
              <a:rPr lang="en-US" altLang="en-US" sz="2800">
                <a:latin typeface="Courier New" panose="02070309020205020404" pitchFamily="49" charset="0"/>
              </a:rPr>
              <a:t>GraphWin</a:t>
            </a:r>
            <a:r>
              <a:rPr lang="en-US" altLang="en-US" sz="2800"/>
              <a:t>, the program pauses and waits for the user to click the mouse somewhere in the window.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The spot where the user clicked is returned as a </a:t>
            </a:r>
            <a:r>
              <a:rPr lang="en-US" altLang="en-US" sz="2800">
                <a:latin typeface="Courier New" panose="02070309020205020404" pitchFamily="49" charset="0"/>
              </a:rPr>
              <a:t>Point</a:t>
            </a:r>
            <a:r>
              <a:rPr lang="en-US" altLang="en-US" sz="280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43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Getting Mouse Clicks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4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The following code reports the coordinates of a mouse click:</a:t>
            </a:r>
            <a:br>
              <a:rPr lang="en-US" altLang="en-US" dirty="0"/>
            </a:br>
            <a:br>
              <a:rPr lang="en-US" altLang="en-US" sz="1600" dirty="0"/>
            </a:br>
            <a:r>
              <a:rPr lang="en-US" altLang="en-US" sz="2000" dirty="0">
                <a:latin typeface="Courier New" panose="02070309020205020404" pitchFamily="49" charset="0"/>
              </a:rPr>
              <a:t>from graphics import *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win = </a:t>
            </a:r>
            <a:r>
              <a:rPr lang="en-US" altLang="en-US" sz="2000" dirty="0" err="1">
                <a:latin typeface="Courier New" panose="02070309020205020404" pitchFamily="49" charset="0"/>
              </a:rPr>
              <a:t>GraphWin</a:t>
            </a:r>
            <a:r>
              <a:rPr lang="en-US" altLang="en-US" sz="2000" dirty="0">
                <a:latin typeface="Courier New" panose="02070309020205020404" pitchFamily="49" charset="0"/>
              </a:rPr>
              <a:t>("Click Me!")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p = </a:t>
            </a:r>
            <a:r>
              <a:rPr lang="en-US" altLang="en-US" sz="2000" dirty="0" err="1">
                <a:latin typeface="Courier New" panose="02070309020205020404" pitchFamily="49" charset="0"/>
              </a:rPr>
              <a:t>win.getMouse</a:t>
            </a:r>
            <a:r>
              <a:rPr lang="en-US" altLang="en-US" sz="2000" dirty="0">
                <a:latin typeface="Courier New" panose="02070309020205020404" pitchFamily="49" charset="0"/>
              </a:rPr>
              <a:t>()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print("You clicked", </a:t>
            </a:r>
            <a:r>
              <a:rPr lang="en-US" altLang="en-US" sz="2000" dirty="0" err="1">
                <a:latin typeface="Courier New" panose="02070309020205020404" pitchFamily="49" charset="0"/>
              </a:rPr>
              <a:t>p.getX</a:t>
            </a:r>
            <a:r>
              <a:rPr lang="en-US" altLang="en-US" sz="2000" dirty="0">
                <a:latin typeface="Courier New" panose="02070309020205020404" pitchFamily="49" charset="0"/>
              </a:rPr>
              <a:t>(), </a:t>
            </a:r>
            <a:r>
              <a:rPr lang="en-US" altLang="en-US" sz="2000" dirty="0" err="1">
                <a:latin typeface="Courier New" panose="02070309020205020404" pitchFamily="49" charset="0"/>
              </a:rPr>
              <a:t>p.getY</a:t>
            </a:r>
            <a:r>
              <a:rPr lang="en-US" altLang="en-US" sz="2000" dirty="0">
                <a:latin typeface="Courier New" panose="02070309020205020404" pitchFamily="49" charset="0"/>
              </a:rPr>
              <a:t>())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We can use the </a:t>
            </a:r>
            <a:r>
              <a:rPr lang="en-US" altLang="en-US" dirty="0" err="1"/>
              <a:t>accessors</a:t>
            </a:r>
            <a:r>
              <a:rPr lang="en-US" altLang="en-US" dirty="0"/>
              <a:t> like </a:t>
            </a:r>
            <a:r>
              <a:rPr lang="en-US" altLang="en-US" dirty="0" err="1">
                <a:latin typeface="Courier New" panose="02070309020205020404" pitchFamily="49" charset="0"/>
              </a:rPr>
              <a:t>getX</a:t>
            </a:r>
            <a:r>
              <a:rPr lang="en-US" altLang="en-US" dirty="0"/>
              <a:t> and </a:t>
            </a:r>
            <a:r>
              <a:rPr lang="en-US" altLang="en-US" dirty="0" err="1">
                <a:latin typeface="Courier New" panose="02070309020205020404" pitchFamily="49" charset="0"/>
              </a:rPr>
              <a:t>getY</a:t>
            </a:r>
            <a:r>
              <a:rPr lang="en-US" altLang="en-US" dirty="0"/>
              <a:t> or other methods on the point returned.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44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Getting Mouse Clicks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# </a:t>
            </a:r>
            <a:r>
              <a:rPr lang="en-US" altLang="en-US" sz="1400" dirty="0" err="1">
                <a:latin typeface="Courier New" panose="02070309020205020404" pitchFamily="49" charset="0"/>
              </a:rPr>
              <a:t>triangle.pyw</a:t>
            </a: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# Interactive graphics program to draw a triangle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from graphics import *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 err="1">
                <a:latin typeface="Courier New" panose="02070309020205020404" pitchFamily="49" charset="0"/>
              </a:rPr>
              <a:t>def</a:t>
            </a:r>
            <a:r>
              <a:rPr lang="en-US" altLang="en-US" sz="1400" dirty="0">
                <a:latin typeface="Courier New" panose="02070309020205020404" pitchFamily="49" charset="0"/>
              </a:rPr>
              <a:t> main():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win = </a:t>
            </a:r>
            <a:r>
              <a:rPr lang="en-US" altLang="en-US" sz="1400" dirty="0" err="1">
                <a:latin typeface="Courier New" panose="02070309020205020404" pitchFamily="49" charset="0"/>
              </a:rPr>
              <a:t>GraphWin</a:t>
            </a:r>
            <a:r>
              <a:rPr lang="en-US" altLang="en-US" sz="1400" dirty="0">
                <a:latin typeface="Courier New" panose="02070309020205020404" pitchFamily="49" charset="0"/>
              </a:rPr>
              <a:t>("Draw a Triangle")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win.setCoords</a:t>
            </a:r>
            <a:r>
              <a:rPr lang="en-US" altLang="en-US" sz="1400" dirty="0">
                <a:latin typeface="Courier New" panose="02070309020205020404" pitchFamily="49" charset="0"/>
              </a:rPr>
              <a:t>(0.0, 0.0, 10.0, 10.0)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message = Text(Point(5, 0.5), "Click on three points")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message.draw</a:t>
            </a:r>
            <a:r>
              <a:rPr lang="en-US" altLang="en-US" sz="1400" dirty="0">
                <a:latin typeface="Courier New" panose="02070309020205020404" pitchFamily="49" charset="0"/>
              </a:rPr>
              <a:t>(win)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# Get and draw three vertices of triangle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p1 = </a:t>
            </a:r>
            <a:r>
              <a:rPr lang="en-US" altLang="en-US" sz="1400" dirty="0" err="1">
                <a:latin typeface="Courier New" panose="02070309020205020404" pitchFamily="49" charset="0"/>
              </a:rPr>
              <a:t>win.getMouse</a:t>
            </a:r>
            <a:r>
              <a:rPr lang="en-US" altLang="en-US" sz="1400" dirty="0">
                <a:latin typeface="Courier New" panose="02070309020205020404" pitchFamily="49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p1.draw(win)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p2 = </a:t>
            </a:r>
            <a:r>
              <a:rPr lang="en-US" altLang="en-US" sz="1400" dirty="0" err="1">
                <a:latin typeface="Courier New" panose="02070309020205020404" pitchFamily="49" charset="0"/>
              </a:rPr>
              <a:t>win.getMouse</a:t>
            </a:r>
            <a:r>
              <a:rPr lang="en-US" altLang="en-US" sz="1400" dirty="0">
                <a:latin typeface="Courier New" panose="02070309020205020404" pitchFamily="49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p2.draw(win)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p3 = </a:t>
            </a:r>
            <a:r>
              <a:rPr lang="en-US" altLang="en-US" sz="1400" dirty="0" err="1">
                <a:latin typeface="Courier New" panose="02070309020205020404" pitchFamily="49" charset="0"/>
              </a:rPr>
              <a:t>win.getMouse</a:t>
            </a:r>
            <a:r>
              <a:rPr lang="en-US" altLang="en-US" sz="1400" dirty="0">
                <a:latin typeface="Courier New" panose="02070309020205020404" pitchFamily="49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p3.draw(win)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45</a:t>
            </a:fld>
            <a:endParaRPr lang="en-US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Getting Mouse Clicks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350"/>
              </a:spcBef>
              <a:buClrTx/>
              <a:buSzPct val="60000"/>
            </a:pPr>
            <a:r>
              <a:rPr lang="en-US" altLang="en-US" sz="1400">
                <a:latin typeface="Courier New" panose="02070309020205020404" pitchFamily="49" charset="0"/>
              </a:rPr>
              <a:t># Use Polygon object to draw the triangle</a:t>
            </a:r>
          </a:p>
          <a:p>
            <a:pPr>
              <a:spcBef>
                <a:spcPts val="350"/>
              </a:spcBef>
              <a:buClrTx/>
              <a:buSzPct val="60000"/>
            </a:pPr>
            <a:r>
              <a:rPr lang="en-US" altLang="en-US" sz="1400">
                <a:latin typeface="Courier New" panose="02070309020205020404" pitchFamily="49" charset="0"/>
              </a:rPr>
              <a:t>    triangle = Polygon(p1,p2,p3)</a:t>
            </a:r>
          </a:p>
          <a:p>
            <a:pPr>
              <a:spcBef>
                <a:spcPts val="350"/>
              </a:spcBef>
              <a:buClrTx/>
              <a:buSzPct val="60000"/>
            </a:pPr>
            <a:r>
              <a:rPr lang="en-US" altLang="en-US" sz="1400">
                <a:latin typeface="Courier New" panose="02070309020205020404" pitchFamily="49" charset="0"/>
              </a:rPr>
              <a:t>    triangle.setFill("peachpuff")</a:t>
            </a:r>
          </a:p>
          <a:p>
            <a:pPr>
              <a:spcBef>
                <a:spcPts val="350"/>
              </a:spcBef>
              <a:buClrTx/>
              <a:buSzPct val="60000"/>
            </a:pPr>
            <a:r>
              <a:rPr lang="en-US" altLang="en-US" sz="1400">
                <a:latin typeface="Courier New" panose="02070309020205020404" pitchFamily="49" charset="0"/>
              </a:rPr>
              <a:t>    triangle.setOutline("cyan")</a:t>
            </a:r>
          </a:p>
          <a:p>
            <a:pPr>
              <a:spcBef>
                <a:spcPts val="350"/>
              </a:spcBef>
              <a:buClrTx/>
              <a:buSzPct val="60000"/>
            </a:pPr>
            <a:r>
              <a:rPr lang="en-US" altLang="en-US" sz="1400">
                <a:latin typeface="Courier New" panose="02070309020205020404" pitchFamily="49" charset="0"/>
              </a:rPr>
              <a:t>    triangle.draw(win)</a:t>
            </a:r>
          </a:p>
          <a:p>
            <a:pPr>
              <a:spcBef>
                <a:spcPts val="350"/>
              </a:spcBef>
              <a:buClrTx/>
              <a:buSzPct val="60000"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spcBef>
                <a:spcPts val="350"/>
              </a:spcBef>
              <a:buClrTx/>
              <a:buSzPct val="60000"/>
            </a:pPr>
            <a:r>
              <a:rPr lang="en-US" altLang="en-US" sz="1400">
                <a:latin typeface="Courier New" panose="02070309020205020404" pitchFamily="49" charset="0"/>
              </a:rPr>
              <a:t>    # Wait for another click to exit</a:t>
            </a:r>
          </a:p>
          <a:p>
            <a:pPr>
              <a:spcBef>
                <a:spcPts val="350"/>
              </a:spcBef>
              <a:buClrTx/>
              <a:buSzPct val="60000"/>
            </a:pPr>
            <a:r>
              <a:rPr lang="en-US" altLang="en-US" sz="1400">
                <a:latin typeface="Courier New" panose="02070309020205020404" pitchFamily="49" charset="0"/>
              </a:rPr>
              <a:t>    message.setText("Click anywhere to quit.")</a:t>
            </a:r>
          </a:p>
          <a:p>
            <a:pPr>
              <a:spcBef>
                <a:spcPts val="350"/>
              </a:spcBef>
              <a:buClrTx/>
              <a:buSzPct val="60000"/>
            </a:pPr>
            <a:r>
              <a:rPr lang="en-US" altLang="en-US" sz="1400">
                <a:latin typeface="Courier New" panose="02070309020205020404" pitchFamily="49" charset="0"/>
              </a:rPr>
              <a:t>    win.getMouse()</a:t>
            </a:r>
          </a:p>
          <a:p>
            <a:pPr>
              <a:spcBef>
                <a:spcPts val="350"/>
              </a:spcBef>
              <a:buClrTx/>
              <a:buSzPct val="60000"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spcBef>
                <a:spcPts val="350"/>
              </a:spcBef>
              <a:buClrTx/>
              <a:buSzPct val="60000"/>
            </a:pPr>
            <a:r>
              <a:rPr lang="en-US" altLang="en-US" sz="1400">
                <a:latin typeface="Courier New" panose="02070309020205020404" pitchFamily="49" charset="0"/>
              </a:rPr>
              <a:t>main()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46</a:t>
            </a:fld>
            <a:endParaRPr lang="en-US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Getting Mouse Clicks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590801"/>
            <a:ext cx="2468563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47</a:t>
            </a:fld>
            <a:endParaRPr lang="en-US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Getting Mouse Clicks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Notes: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 dirty="0"/>
              <a:t>If you are programming in a windows environment, using the .</a:t>
            </a:r>
            <a:r>
              <a:rPr lang="en-US" altLang="en-US" sz="2400" dirty="0" err="1"/>
              <a:t>pyw</a:t>
            </a:r>
            <a:r>
              <a:rPr lang="en-US" altLang="en-US" sz="2400" dirty="0"/>
              <a:t> extension on your file will cause the Python shell window to not display when you double-click the program icon.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 dirty="0"/>
              <a:t>There is no triangle class. Rather, we use the general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Polygon</a:t>
            </a:r>
            <a:r>
              <a:rPr lang="en-US" altLang="en-US" sz="2400" dirty="0"/>
              <a:t> class, which takes any number of points and connects them into a closed shape.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48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Getting Mouse Clicks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0" y="2064639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lvl="1">
              <a:spcBef>
                <a:spcPts val="4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 dirty="0"/>
              <a:t>Once you have three points, creating a triangle polygon is easy:</a:t>
            </a:r>
            <a:br>
              <a:rPr lang="en-US" altLang="en-US" sz="2400" dirty="0"/>
            </a:br>
            <a:r>
              <a:rPr lang="en-US" altLang="en-US" sz="2000" dirty="0">
                <a:latin typeface="Courier New" panose="02070309020205020404" pitchFamily="49" charset="0"/>
              </a:rPr>
              <a:t>triangle = Polygon(p1, p2, p3)</a:t>
            </a:r>
            <a:endParaRPr lang="en-US" altLang="en-US" sz="1800" dirty="0">
              <a:latin typeface="Courier New" panose="02070309020205020404" pitchFamily="49" charset="0"/>
            </a:endParaRPr>
          </a:p>
          <a:p>
            <a:pPr lvl="1">
              <a:spcBef>
                <a:spcPts val="4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 dirty="0"/>
              <a:t>A single text object is created and drawn near the beginning of the program.</a:t>
            </a:r>
            <a:br>
              <a:rPr lang="en-US" altLang="en-US" sz="2400" dirty="0"/>
            </a:br>
            <a:r>
              <a:rPr lang="en-US" altLang="en-US" sz="2000" dirty="0">
                <a:latin typeface="Courier New" panose="02070309020205020404" pitchFamily="49" charset="0"/>
              </a:rPr>
              <a:t>message = Text(Point(5,0.5), "Click on three points")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 err="1">
                <a:latin typeface="Courier New" panose="02070309020205020404" pitchFamily="49" charset="0"/>
              </a:rPr>
              <a:t>message.draw</a:t>
            </a:r>
            <a:r>
              <a:rPr lang="en-US" altLang="en-US" sz="2000" dirty="0">
                <a:latin typeface="Courier New" panose="02070309020205020404" pitchFamily="49" charset="0"/>
              </a:rPr>
              <a:t>(win)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 dirty="0"/>
              <a:t>To change the prompt, just change the text to be displayed.</a:t>
            </a:r>
            <a:br>
              <a:rPr lang="en-US" altLang="en-US" sz="2400" dirty="0"/>
            </a:br>
            <a:r>
              <a:rPr lang="en-US" altLang="en-US" sz="2000" dirty="0" err="1">
                <a:latin typeface="Courier New" panose="02070309020205020404" pitchFamily="49" charset="0"/>
              </a:rPr>
              <a:t>message.setText</a:t>
            </a:r>
            <a:r>
              <a:rPr lang="en-US" altLang="en-US" sz="2000" dirty="0">
                <a:latin typeface="Courier New" panose="02070309020205020404" pitchFamily="49" charset="0"/>
              </a:rPr>
              <a:t>("Click anywhere to quit.")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49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Overview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Each data type can represent a certain set of values, and each had a set of associated operations.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The traditional programming view is that data is passive </a:t>
            </a:r>
            <a:r>
              <a:rPr lang="en-US" altLang="en-US">
                <a:latin typeface="Times New Roman" panose="02020603050405020304" pitchFamily="18" charset="0"/>
              </a:rPr>
              <a:t>–</a:t>
            </a:r>
            <a:r>
              <a:rPr lang="en-US" altLang="en-US"/>
              <a:t> it</a:t>
            </a:r>
            <a:r>
              <a:rPr lang="en-US" altLang="en-US">
                <a:latin typeface="Times New Roman" panose="02020603050405020304" pitchFamily="18" charset="0"/>
              </a:rPr>
              <a:t>’</a:t>
            </a:r>
            <a:r>
              <a:rPr lang="en-US" altLang="en-US"/>
              <a:t>s manipulated and combined with active operations.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The triangle program</a:t>
            </a:r>
            <a:r>
              <a:rPr lang="en-US" altLang="en-US" sz="2800" dirty="0">
                <a:latin typeface="Times New Roman" panose="02020603050405020304" pitchFamily="18" charset="0"/>
              </a:rPr>
              <a:t>’</a:t>
            </a:r>
            <a:r>
              <a:rPr lang="en-US" altLang="en-US" sz="2800" dirty="0"/>
              <a:t>s input was done completely through mouse clicks.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The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GraphWin</a:t>
            </a:r>
            <a:r>
              <a:rPr lang="en-US" altLang="en-US" sz="2800" dirty="0"/>
              <a:t> object provides a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2800" dirty="0"/>
              <a:t> method that works like the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getMouse</a:t>
            </a:r>
            <a:r>
              <a:rPr lang="en-US" altLang="en-US" sz="2800" dirty="0"/>
              <a:t> method.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50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 clickntype.py</a:t>
            </a:r>
          </a:p>
          <a:p>
            <a:pPr marL="0" indent="0"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graphics import *</a:t>
            </a:r>
          </a:p>
          <a:p>
            <a:pPr marL="0" indent="0"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pPr marL="0" indent="0"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win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GraphWin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("Click and Type", 400, 400)</a:t>
            </a:r>
          </a:p>
          <a:p>
            <a:pPr marL="0" indent="0"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range(10):</a:t>
            </a:r>
          </a:p>
          <a:p>
            <a:pPr marL="0" indent="0"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win.getMouse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key =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win.getKey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label = Text(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key)</a:t>
            </a:r>
          </a:p>
          <a:p>
            <a:pPr marL="0" indent="0"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label.draw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(win)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1986742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52</a:t>
            </a:fld>
            <a:endParaRPr lang="en-US" alt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207" y="2095501"/>
            <a:ext cx="38481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13367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In addition to getting a single character, there</a:t>
            </a:r>
            <a:r>
              <a:rPr lang="en-US" altLang="en-US" sz="2800" dirty="0">
                <a:latin typeface="Times New Roman" panose="02020603050405020304" pitchFamily="18" charset="0"/>
              </a:rPr>
              <a:t>’</a:t>
            </a:r>
            <a:r>
              <a:rPr lang="en-US" altLang="en-US" sz="2800" dirty="0"/>
              <a:t>s also an </a:t>
            </a:r>
            <a:r>
              <a:rPr lang="en-US" altLang="en-US" sz="2800" dirty="0">
                <a:latin typeface="Courier New" panose="02070309020205020404" pitchFamily="49" charset="0"/>
              </a:rPr>
              <a:t>Entry</a:t>
            </a:r>
            <a:r>
              <a:rPr lang="en-US" altLang="en-US" sz="2800" dirty="0"/>
              <a:t> object that can get keyboard input.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The </a:t>
            </a:r>
            <a:r>
              <a:rPr lang="en-US" altLang="en-US" sz="2800" dirty="0">
                <a:latin typeface="Courier New" panose="02070309020205020404" pitchFamily="49" charset="0"/>
              </a:rPr>
              <a:t>Entry</a:t>
            </a:r>
            <a:r>
              <a:rPr lang="en-US" altLang="en-US" sz="2800" dirty="0"/>
              <a:t> object draws a box on the screen that can contain text. It understands </a:t>
            </a:r>
            <a:r>
              <a:rPr lang="en-US" altLang="en-US" sz="2800" dirty="0" err="1">
                <a:latin typeface="Courier New" panose="02070309020205020404" pitchFamily="49" charset="0"/>
              </a:rPr>
              <a:t>setText</a:t>
            </a:r>
            <a:r>
              <a:rPr lang="en-US" altLang="en-US" sz="2800" dirty="0"/>
              <a:t> and </a:t>
            </a:r>
            <a:r>
              <a:rPr lang="en-US" altLang="en-US" sz="2800" dirty="0" err="1">
                <a:latin typeface="Courier New" panose="02070309020205020404" pitchFamily="49" charset="0"/>
              </a:rPr>
              <a:t>getText</a:t>
            </a:r>
            <a:r>
              <a:rPr lang="en-US" altLang="en-US" sz="2800" dirty="0">
                <a:latin typeface="Courier New" panose="02070309020205020404" pitchFamily="49" charset="0"/>
              </a:rPr>
              <a:t>, </a:t>
            </a:r>
            <a:r>
              <a:rPr lang="en-US" altLang="en-US" sz="2800" dirty="0"/>
              <a:t>like the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en-US" sz="2800" dirty="0"/>
              <a:t> object with one difference -- that the input can be edited by the user.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92681326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54</a:t>
            </a:fld>
            <a:endParaRPr lang="en-US" alt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050341"/>
            <a:ext cx="4954336" cy="411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706688" y="2017714"/>
            <a:ext cx="77724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# </a:t>
            </a:r>
            <a:r>
              <a:rPr lang="en-US" altLang="en-US" sz="1200" dirty="0" err="1">
                <a:latin typeface="Courier New" panose="02070309020205020404" pitchFamily="49" charset="0"/>
              </a:rPr>
              <a:t>convert_gui.pyw</a:t>
            </a: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# Program to convert Celsius to Fahrenheit using a simple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#   graphical interface.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from graphics import *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def main():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win = </a:t>
            </a:r>
            <a:r>
              <a:rPr lang="en-US" altLang="en-US" sz="1200" dirty="0" err="1">
                <a:latin typeface="Courier New" panose="02070309020205020404" pitchFamily="49" charset="0"/>
              </a:rPr>
              <a:t>GraphWin</a:t>
            </a:r>
            <a:r>
              <a:rPr lang="en-US" altLang="en-US" sz="1200" dirty="0">
                <a:latin typeface="Courier New" panose="02070309020205020404" pitchFamily="49" charset="0"/>
              </a:rPr>
              <a:t>("Celsius Converter", 300, 200)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</a:rPr>
              <a:t>win.setCoords</a:t>
            </a:r>
            <a:r>
              <a:rPr lang="en-US" altLang="en-US" sz="1200" dirty="0">
                <a:latin typeface="Courier New" panose="02070309020205020404" pitchFamily="49" charset="0"/>
              </a:rPr>
              <a:t>(0.0, 0.0, 3.0, 4.0)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# Draw the interface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Text(Point(1,3), "   Celsius Temperature:").draw(win)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Text(Point(1,1), "Fahrenheit Temperature:").draw(win)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</a:rPr>
              <a:t>inputText</a:t>
            </a:r>
            <a:r>
              <a:rPr lang="en-US" altLang="en-US" sz="1200" dirty="0">
                <a:latin typeface="Courier New" panose="02070309020205020404" pitchFamily="49" charset="0"/>
              </a:rPr>
              <a:t> = Entry(Point(2,3), 5)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</a:rPr>
              <a:t>inputText.setText</a:t>
            </a:r>
            <a:r>
              <a:rPr lang="en-US" altLang="en-US" sz="1200" dirty="0">
                <a:latin typeface="Courier New" panose="02070309020205020404" pitchFamily="49" charset="0"/>
              </a:rPr>
              <a:t>("0.0")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</a:rPr>
              <a:t>inputText.draw</a:t>
            </a:r>
            <a:r>
              <a:rPr lang="en-US" altLang="en-US" sz="1200" dirty="0">
                <a:latin typeface="Courier New" panose="02070309020205020404" pitchFamily="49" charset="0"/>
              </a:rPr>
              <a:t>(win)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</a:rPr>
              <a:t>outputText</a:t>
            </a:r>
            <a:r>
              <a:rPr lang="en-US" altLang="en-US" sz="1200" dirty="0">
                <a:latin typeface="Courier New" panose="02070309020205020404" pitchFamily="49" charset="0"/>
              </a:rPr>
              <a:t> = Text(Point(2,1),"")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</a:rPr>
              <a:t>outputText.draw</a:t>
            </a:r>
            <a:r>
              <a:rPr lang="en-US" altLang="en-US" sz="1200" dirty="0">
                <a:latin typeface="Courier New" panose="02070309020205020404" pitchFamily="49" charset="0"/>
              </a:rPr>
              <a:t>(win)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button = Text(Point(1.5,2.0),"Convert It")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</a:t>
            </a:r>
            <a:r>
              <a:rPr lang="en-US" altLang="en-US" sz="1200" dirty="0" err="1">
                <a:latin typeface="Courier New" panose="02070309020205020404" pitchFamily="49" charset="0"/>
              </a:rPr>
              <a:t>button.draw</a:t>
            </a:r>
            <a:r>
              <a:rPr lang="en-US" altLang="en-US" sz="1200" dirty="0">
                <a:latin typeface="Courier New" panose="02070309020205020404" pitchFamily="49" charset="0"/>
              </a:rPr>
              <a:t>(win)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Tx/>
              <a:buSzPct val="60000"/>
            </a:pPr>
            <a:r>
              <a:rPr lang="en-US" altLang="en-US" sz="1200" dirty="0">
                <a:latin typeface="Courier New" panose="02070309020205020404" pitchFamily="49" charset="0"/>
              </a:rPr>
              <a:t>    Rectangle(Point(1,1.5), Point(2,2.5)).draw(win)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55</a:t>
            </a:fld>
            <a:endParaRPr lang="en-US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# wait for a mouse click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win.getMouse</a:t>
            </a:r>
            <a:r>
              <a:rPr lang="en-US" altLang="en-US" sz="1400" dirty="0">
                <a:latin typeface="Courier New" panose="02070309020205020404" pitchFamily="49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# convert input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celsius</a:t>
            </a:r>
            <a:r>
              <a:rPr lang="en-US" altLang="en-US" sz="1400" dirty="0">
                <a:latin typeface="Courier New" panose="02070309020205020404" pitchFamily="49" charset="0"/>
              </a:rPr>
              <a:t> = float(</a:t>
            </a:r>
            <a:r>
              <a:rPr lang="en-US" altLang="en-US" sz="1400" dirty="0" err="1">
                <a:latin typeface="Courier New" panose="02070309020205020404" pitchFamily="49" charset="0"/>
              </a:rPr>
              <a:t>input.getText</a:t>
            </a:r>
            <a:r>
              <a:rPr lang="en-US" altLang="en-US" sz="1400" dirty="0">
                <a:latin typeface="Courier New" panose="02070309020205020404" pitchFamily="49" charset="0"/>
              </a:rPr>
              <a:t>())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fahrenheit</a:t>
            </a:r>
            <a:r>
              <a:rPr lang="en-US" altLang="en-US" sz="1400" dirty="0">
                <a:latin typeface="Courier New" panose="02070309020205020404" pitchFamily="49" charset="0"/>
              </a:rPr>
              <a:t> = 9.0/5.0 * </a:t>
            </a:r>
            <a:r>
              <a:rPr lang="en-US" altLang="en-US" sz="1400" dirty="0" err="1">
                <a:latin typeface="Courier New" panose="02070309020205020404" pitchFamily="49" charset="0"/>
              </a:rPr>
              <a:t>celsius</a:t>
            </a:r>
            <a:r>
              <a:rPr lang="en-US" altLang="en-US" sz="1400" dirty="0">
                <a:latin typeface="Courier New" panose="02070309020205020404" pitchFamily="49" charset="0"/>
              </a:rPr>
              <a:t> + 32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# display output and change button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outputText.setText</a:t>
            </a:r>
            <a:r>
              <a:rPr lang="en-US" altLang="en-US" sz="1400" dirty="0">
                <a:latin typeface="Courier New" panose="02070309020205020404" pitchFamily="49" charset="0"/>
              </a:rPr>
              <a:t>(round(Fahrenheit,2))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button.setText</a:t>
            </a:r>
            <a:r>
              <a:rPr lang="en-US" altLang="en-US" sz="1400" dirty="0">
                <a:latin typeface="Courier New" panose="02070309020205020404" pitchFamily="49" charset="0"/>
              </a:rPr>
              <a:t>("Quit")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# wait for click and then quit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win.getMouse</a:t>
            </a:r>
            <a:r>
              <a:rPr lang="en-US" altLang="en-US" sz="1400" dirty="0">
                <a:latin typeface="Courier New" panose="02070309020205020404" pitchFamily="49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win.close</a:t>
            </a:r>
            <a:r>
              <a:rPr lang="en-US" altLang="en-US" sz="1400" dirty="0">
                <a:latin typeface="Courier New" panose="02070309020205020404" pitchFamily="49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60000"/>
            </a:pPr>
            <a:r>
              <a:rPr lang="en-US" altLang="en-US" sz="1400" dirty="0">
                <a:latin typeface="Courier New" panose="02070309020205020404" pitchFamily="49" charset="0"/>
              </a:rPr>
              <a:t>main()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56</a:t>
            </a:fld>
            <a:endParaRPr lang="en-US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57</a:t>
            </a:fld>
            <a:endParaRPr lang="en-US" alt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2085975"/>
            <a:ext cx="5018413" cy="411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When run, this program produces a window with an entry box for typing in the Celsius temperature and a button to </a:t>
            </a:r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/>
              <a:t>do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  <a:r>
              <a:rPr lang="en-US" altLang="en-US"/>
              <a:t> the conversion.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/>
              <a:t>The button is for show only! We are just waiting for a mouse click anywhere in the window.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58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Initially, the input entry box is set to contain </a:t>
            </a:r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/>
              <a:t>0.0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  <a:r>
              <a:rPr lang="en-US" altLang="en-US"/>
              <a:t>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The user can delete this value and type in another value.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The program pauses until the user clicks the mouse </a:t>
            </a:r>
            <a:r>
              <a:rPr lang="en-US" altLang="en-US">
                <a:latin typeface="Times New Roman" panose="02020603050405020304" pitchFamily="18" charset="0"/>
              </a:rPr>
              <a:t>–</a:t>
            </a:r>
            <a:r>
              <a:rPr lang="en-US" altLang="en-US"/>
              <a:t> we don</a:t>
            </a:r>
            <a:r>
              <a:rPr lang="en-US" altLang="en-US">
                <a:latin typeface="Times New Roman" panose="02020603050405020304" pitchFamily="18" charset="0"/>
              </a:rPr>
              <a:t>’</a:t>
            </a:r>
            <a:r>
              <a:rPr lang="en-US" altLang="en-US"/>
              <a:t>t care where so we don</a:t>
            </a:r>
            <a:r>
              <a:rPr lang="en-US" altLang="en-US">
                <a:latin typeface="Times New Roman" panose="02020603050405020304" pitchFamily="18" charset="0"/>
              </a:rPr>
              <a:t>’</a:t>
            </a:r>
            <a:r>
              <a:rPr lang="en-US" altLang="en-US"/>
              <a:t>t store the point!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59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Overview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Modern computer programs are built using an </a:t>
            </a:r>
            <a:r>
              <a:rPr lang="en-US" altLang="en-US" sz="2800" i="1" dirty="0"/>
              <a:t>object-oriented</a:t>
            </a:r>
            <a:r>
              <a:rPr lang="en-US" altLang="en-US" sz="2800" dirty="0"/>
              <a:t> approach.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Most applications you</a:t>
            </a:r>
            <a:r>
              <a:rPr lang="en-US" altLang="en-US" sz="2800" dirty="0">
                <a:latin typeface="Times New Roman" panose="02020603050405020304" pitchFamily="18" charset="0"/>
              </a:rPr>
              <a:t>’</a:t>
            </a:r>
            <a:r>
              <a:rPr lang="en-US" altLang="en-US" sz="2800" dirty="0"/>
              <a:t>re familiar with have </a:t>
            </a:r>
            <a:r>
              <a:rPr lang="en-US" altLang="en-US" sz="2800" i="1" dirty="0"/>
              <a:t>Graphical User Interfaces</a:t>
            </a:r>
            <a:r>
              <a:rPr lang="en-US" altLang="en-US" sz="2800" dirty="0"/>
              <a:t> (GUI) that provide windows, icons, buttons and menus.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There</a:t>
            </a:r>
            <a:r>
              <a:rPr lang="en-US" altLang="en-US" sz="2800" dirty="0">
                <a:latin typeface="Times New Roman" panose="02020603050405020304" pitchFamily="18" charset="0"/>
              </a:rPr>
              <a:t>’</a:t>
            </a:r>
            <a:r>
              <a:rPr lang="en-US" altLang="en-US" sz="2800" dirty="0"/>
              <a:t>s a graphics library (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graphics.py</a:t>
            </a:r>
            <a:r>
              <a:rPr lang="en-US" altLang="en-US" sz="2800" dirty="0"/>
              <a:t>) written specifically to go with this book. It</a:t>
            </a:r>
            <a:r>
              <a:rPr lang="en-US" altLang="en-US" sz="2800" dirty="0">
                <a:latin typeface="Times New Roman" panose="02020603050405020304" pitchFamily="18" charset="0"/>
              </a:rPr>
              <a:t>’</a:t>
            </a:r>
            <a:r>
              <a:rPr lang="en-US" altLang="en-US" sz="2800" dirty="0"/>
              <a:t>s based on </a:t>
            </a:r>
            <a:r>
              <a:rPr lang="en-US" altLang="en-US" sz="2800" dirty="0" err="1"/>
              <a:t>Tkinter</a:t>
            </a:r>
            <a:r>
              <a:rPr lang="en-US" altLang="en-US" sz="2800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6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Handling Textual Input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dirty="0"/>
              <a:t>The input is processed in three steps: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The value entered is converted into a number with </a:t>
            </a:r>
            <a:r>
              <a:rPr lang="en-US" altLang="en-US" sz="2800" dirty="0">
                <a:latin typeface="Courier New" panose="02070309020205020404" pitchFamily="49" charset="0"/>
              </a:rPr>
              <a:t>float</a:t>
            </a:r>
            <a:r>
              <a:rPr lang="en-US" altLang="en-US" sz="2800" dirty="0"/>
              <a:t>.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This number is converted to degrees Fahrenheit.</a:t>
            </a:r>
          </a:p>
          <a:p>
            <a:pPr lvl="1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800" dirty="0"/>
              <a:t>This number is then converted to a string and formatted for display in the </a:t>
            </a:r>
            <a:r>
              <a:rPr lang="en-US" altLang="en-US" sz="2800" dirty="0" err="1">
                <a:latin typeface="Courier New" panose="02070309020205020404" pitchFamily="49" charset="0"/>
              </a:rPr>
              <a:t>outputText</a:t>
            </a:r>
            <a:r>
              <a:rPr lang="en-US" altLang="en-US" sz="2800" dirty="0"/>
              <a:t> text area.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60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The Object of Objects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Basic idea </a:t>
            </a:r>
            <a:r>
              <a:rPr lang="en-US" altLang="en-US">
                <a:latin typeface="Times New Roman" panose="02020603050405020304" pitchFamily="18" charset="0"/>
              </a:rPr>
              <a:t>–</a:t>
            </a:r>
            <a:r>
              <a:rPr lang="en-US" altLang="en-US"/>
              <a:t> view a complex system as the interaction of simpler </a:t>
            </a:r>
            <a:r>
              <a:rPr lang="en-US" altLang="en-US" i="1"/>
              <a:t>objects</a:t>
            </a:r>
            <a:r>
              <a:rPr lang="en-US" altLang="en-US"/>
              <a:t>. An object is a sort of active data type that combines data and operations.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Objects </a:t>
            </a:r>
            <a:r>
              <a:rPr lang="en-US" altLang="en-US" i="1"/>
              <a:t>know stuff</a:t>
            </a:r>
            <a:r>
              <a:rPr lang="en-US" altLang="en-US"/>
              <a:t> (contain data) and they can </a:t>
            </a:r>
            <a:r>
              <a:rPr lang="en-US" altLang="en-US" i="1"/>
              <a:t>do stuff</a:t>
            </a:r>
            <a:r>
              <a:rPr lang="en-US" altLang="en-US"/>
              <a:t> (have operations).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Objects interact by sending each other </a:t>
            </a:r>
            <a:r>
              <a:rPr lang="en-US" altLang="en-US" i="1"/>
              <a:t>messages</a:t>
            </a:r>
            <a:r>
              <a:rPr lang="en-US" altLang="en-US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7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The Object of Objects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Suppose we want to develop a data processing system for a college or university.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/>
              <a:t>We must keep records on students who attend the school. Each student will be represented as an object.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8</a:t>
            </a:fld>
            <a:endParaRPr lang="en-US" altLang="en-US" sz="14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74939" y="61595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333399"/>
                </a:solidFill>
              </a:rPr>
              <a:t>The Object of Objects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706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altLang="en-US" sz="2800"/>
              <a:t>The student object would contain data like: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/>
              <a:t>Name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/>
              <a:t>ID number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/>
              <a:t>Courses taken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/>
              <a:t>Campus Address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/>
              <a:t>Home Address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/>
              <a:t>GPA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</a:pPr>
            <a:r>
              <a:rPr lang="en-US" altLang="en-US" sz="2400"/>
              <a:t>Etc.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400"/>
              <a:t>Python Programming, 4/e</a:t>
            </a:r>
            <a:endParaRPr lang="en-US" alt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381-3A8A-40E7-BE79-051564017F36}" type="slidenum">
              <a:rPr lang="en-US" altLang="en-US" sz="1400"/>
              <a:pPr/>
              <a:t>9</a:t>
            </a:fld>
            <a:endParaRPr lang="en-US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3957</Words>
  <Application>Microsoft Office PowerPoint</Application>
  <PresentationFormat>Widescreen</PresentationFormat>
  <Paragraphs>534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Office 2013 - 2022 Theme</vt:lpstr>
      <vt:lpstr>1_Office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Programming: An Introduction to Computer Science</dc:title>
  <dc:creator>Terry Letsche</dc:creator>
  <cp:lastModifiedBy>Terry Letsche</cp:lastModifiedBy>
  <cp:revision>25</cp:revision>
  <cp:lastPrinted>1601-01-01T00:00:00Z</cp:lastPrinted>
  <dcterms:created xsi:type="dcterms:W3CDTF">2004-02-02T02:36:15Z</dcterms:created>
  <dcterms:modified xsi:type="dcterms:W3CDTF">2024-04-26T23:26:50Z</dcterms:modified>
</cp:coreProperties>
</file>