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8"/>
  </p:notesMasterIdLst>
  <p:handoutMasterIdLst>
    <p:handoutMasterId r:id="rId109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302" r:id="rId35"/>
    <p:sldId id="303" r:id="rId36"/>
    <p:sldId id="304" r:id="rId37"/>
    <p:sldId id="305" r:id="rId38"/>
    <p:sldId id="306" r:id="rId39"/>
    <p:sldId id="307" r:id="rId40"/>
    <p:sldId id="308" r:id="rId41"/>
    <p:sldId id="309" r:id="rId42"/>
    <p:sldId id="310" r:id="rId43"/>
    <p:sldId id="311" r:id="rId44"/>
    <p:sldId id="312" r:id="rId45"/>
    <p:sldId id="313" r:id="rId46"/>
    <p:sldId id="314" r:id="rId47"/>
    <p:sldId id="315" r:id="rId48"/>
    <p:sldId id="316" r:id="rId49"/>
    <p:sldId id="317" r:id="rId50"/>
    <p:sldId id="318" r:id="rId51"/>
    <p:sldId id="319" r:id="rId52"/>
    <p:sldId id="320" r:id="rId53"/>
    <p:sldId id="321" r:id="rId54"/>
    <p:sldId id="322" r:id="rId55"/>
    <p:sldId id="323" r:id="rId56"/>
    <p:sldId id="324" r:id="rId57"/>
    <p:sldId id="325" r:id="rId58"/>
    <p:sldId id="326" r:id="rId59"/>
    <p:sldId id="327" r:id="rId60"/>
    <p:sldId id="328" r:id="rId61"/>
    <p:sldId id="329" r:id="rId62"/>
    <p:sldId id="330" r:id="rId63"/>
    <p:sldId id="331" r:id="rId64"/>
    <p:sldId id="332" r:id="rId65"/>
    <p:sldId id="333" r:id="rId66"/>
    <p:sldId id="334" r:id="rId67"/>
    <p:sldId id="335" r:id="rId68"/>
    <p:sldId id="336" r:id="rId69"/>
    <p:sldId id="337" r:id="rId70"/>
    <p:sldId id="338" r:id="rId71"/>
    <p:sldId id="339" r:id="rId72"/>
    <p:sldId id="340" r:id="rId73"/>
    <p:sldId id="341" r:id="rId74"/>
    <p:sldId id="342" r:id="rId75"/>
    <p:sldId id="343" r:id="rId76"/>
    <p:sldId id="344" r:id="rId77"/>
    <p:sldId id="345" r:id="rId78"/>
    <p:sldId id="346" r:id="rId79"/>
    <p:sldId id="347" r:id="rId80"/>
    <p:sldId id="348" r:id="rId81"/>
    <p:sldId id="349" r:id="rId82"/>
    <p:sldId id="350" r:id="rId83"/>
    <p:sldId id="351" r:id="rId84"/>
    <p:sldId id="352" r:id="rId85"/>
    <p:sldId id="353" r:id="rId86"/>
    <p:sldId id="354" r:id="rId87"/>
    <p:sldId id="355" r:id="rId88"/>
    <p:sldId id="356" r:id="rId89"/>
    <p:sldId id="357" r:id="rId90"/>
    <p:sldId id="358" r:id="rId91"/>
    <p:sldId id="359" r:id="rId92"/>
    <p:sldId id="360" r:id="rId93"/>
    <p:sldId id="361" r:id="rId94"/>
    <p:sldId id="362" r:id="rId95"/>
    <p:sldId id="363" r:id="rId96"/>
    <p:sldId id="364" r:id="rId97"/>
    <p:sldId id="365" r:id="rId98"/>
    <p:sldId id="366" r:id="rId99"/>
    <p:sldId id="367" r:id="rId100"/>
    <p:sldId id="368" r:id="rId101"/>
    <p:sldId id="369" r:id="rId102"/>
    <p:sldId id="370" r:id="rId103"/>
    <p:sldId id="371" r:id="rId104"/>
    <p:sldId id="373" r:id="rId105"/>
    <p:sldId id="372" r:id="rId106"/>
    <p:sldId id="374" r:id="rId107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26" autoAdjust="0"/>
    <p:restoredTop sz="90969" autoAdjust="0"/>
  </p:normalViewPr>
  <p:slideViewPr>
    <p:cSldViewPr>
      <p:cViewPr varScale="1">
        <p:scale>
          <a:sx n="88" d="100"/>
          <a:sy n="88" d="100"/>
        </p:scale>
        <p:origin x="102" y="2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heme" Target="theme/theme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tableStyles" Target="tableStyle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notesMaster" Target="notesMasters/notesMaster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handoutMaster" Target="handoutMasters/handoutMaster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7480B326-A93D-40D9-9EFA-DA67518B9E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074427B0-C6C4-453E-B8A3-4A2EE42F1E0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Times New Roman" pitchFamily="16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Times New Roman" pitchFamily="16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Times New Roman" pitchFamily="16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Times New Roman" pitchFamily="16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Times New Roman" pitchFamily="16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/>
              <a:t>Python Programming, 4/e</a:t>
            </a:r>
          </a:p>
        </p:txBody>
      </p:sp>
      <p:sp>
        <p:nvSpPr>
          <p:cNvPr id="1024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D5BEAD3-2A52-4188-A259-373165213D80}" type="slidenum">
              <a:rPr lang="en-US" altLang="en-US" sz="1300"/>
              <a:pPr eaLnBrk="1" hangingPunct="1"/>
              <a:t>4</a:t>
            </a:fld>
            <a:endParaRPr lang="en-US" altLang="en-US" sz="1300"/>
          </a:p>
        </p:txBody>
      </p:sp>
      <p:sp>
        <p:nvSpPr>
          <p:cNvPr id="1024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1024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Tahoma" pitchFamily="32" charset="0"/>
                  <a:cs typeface="Times New Roman" pitchFamily="16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Tahoma" pitchFamily="32" charset="0"/>
                  <a:cs typeface="Times New Roman" pitchFamily="16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Tahoma" pitchFamily="32" charset="0"/>
                  <a:cs typeface="Times New Roman" pitchFamily="16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Tahoma" pitchFamily="32" charset="0"/>
                  <a:cs typeface="Times New Roman" pitchFamily="16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Tahoma" pitchFamily="32" charset="0"/>
                <a:cs typeface="Times New Roman" pitchFamily="16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Tahoma" pitchFamily="32" charset="0"/>
                <a:cs typeface="Times New Roman" pitchFamily="16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Tahoma" pitchFamily="32" charset="0"/>
                <a:cs typeface="Times New Roman" pitchFamily="16" charset="0"/>
              </a:endParaRPr>
            </a:p>
          </p:txBody>
        </p:sp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8288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CF2401B-A041-4403-8B65-00E7C3883C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5979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81E0E4-D471-4509-8443-0A43AF111A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1123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617539"/>
            <a:ext cx="2601384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617539"/>
            <a:ext cx="7600949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1776B-81A4-4296-8A04-9C7FEBADA6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695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617538"/>
            <a:ext cx="1039071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616D26-A36E-4E92-A7A4-ABC981D6BF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731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2652A4-3B34-4D6E-8133-7717176DDF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01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21D77-AE48-4E4C-A208-5050EF04CB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9724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47E018-96BA-4B00-876A-AE430CABDC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5101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C9CEAB-733C-40B3-96E0-D5380B8713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57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3CF33-7197-4D92-B746-16BBC06F1D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594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F4AF4F-B6A8-4133-AF47-4B04D4D46D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132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B5CA0-C80E-4C48-A9DA-70B2987BBB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03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21EDCE-1E17-45EC-93B0-42832BC628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361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617538"/>
            <a:ext cx="1039071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3246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6C2A9E-3AAE-4426-B58C-17F0D4BCBC2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chemeClr val="bg2"/>
                </a:solidFill>
              </a:rPr>
              <a:t>Python Programming, 4/e</a:t>
            </a:r>
          </a:p>
        </p:txBody>
      </p:sp>
      <p:sp>
        <p:nvSpPr>
          <p:cNvPr id="3075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267BC8D1-2241-4F20-9685-380D446C814A}" type="slidenum">
              <a:rPr lang="en-US" altLang="en-US" sz="1400">
                <a:solidFill>
                  <a:schemeClr val="bg2"/>
                </a:solidFill>
              </a:rPr>
              <a:pPr eaLnBrk="1" hangingPunct="1"/>
              <a:t>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Python Programming:</a:t>
            </a:r>
            <a:br>
              <a:rPr lang="en-US" altLang="en-US"/>
            </a:br>
            <a:r>
              <a:rPr lang="en-US" altLang="en-US"/>
              <a:t>An Introduction</a:t>
            </a:r>
            <a:br>
              <a:rPr lang="en-US" altLang="en-US"/>
            </a:br>
            <a:r>
              <a:rPr lang="en-US" altLang="en-US"/>
              <a:t>To Computer Science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Chapter 7</a:t>
            </a:r>
            <a:br>
              <a:rPr lang="en-US" altLang="en-US" dirty="0"/>
            </a:br>
            <a:r>
              <a:rPr lang="en-US" altLang="en-US" dirty="0"/>
              <a:t>Loop Structures and Booleans</a:t>
            </a:r>
          </a:p>
        </p:txBody>
      </p:sp>
      <p:pic>
        <p:nvPicPr>
          <p:cNvPr id="3" name="Picture 2" descr="A book cover of a book&#10;&#10;Description automatically generated">
            <a:extLst>
              <a:ext uri="{FF2B5EF4-FFF2-40B4-BE49-F238E27FC236}">
                <a16:creationId xmlns:a16="http://schemas.microsoft.com/office/drawing/2014/main" id="{889084B6-B672-CA51-3324-F961893AF3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800100"/>
            <a:ext cx="1635711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B6C6723D-67F9-4752-BB32-00BD39689FE1}" type="slidenum">
              <a:rPr lang="en-US" altLang="en-US" sz="1400"/>
              <a:pPr eaLnBrk="1" hangingPunct="1"/>
              <a:t>10</a:t>
            </a:fld>
            <a:endParaRPr lang="en-US" altLang="en-US" sz="140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Indefinite Loops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That last program got the job done, but you need to know ahead of time how many numbers you</a:t>
            </a:r>
            <a:r>
              <a:rPr lang="en-US" altLang="en-US" sz="2800">
                <a:latin typeface="Times New Roman" panose="02020603050405020304" pitchFamily="18" charset="0"/>
              </a:rPr>
              <a:t>’</a:t>
            </a:r>
            <a:r>
              <a:rPr lang="en-US" altLang="en-US" sz="2800"/>
              <a:t>ll be dealing with.</a:t>
            </a:r>
          </a:p>
          <a:p>
            <a:pPr eaLnBrk="1" hangingPunct="1"/>
            <a:r>
              <a:rPr lang="en-US" altLang="en-US" sz="2800"/>
              <a:t>What we need is a way for the computer to take care of counting how many numbers there are.</a:t>
            </a:r>
          </a:p>
          <a:p>
            <a:pPr eaLnBrk="1" hangingPunct="1"/>
            <a:r>
              <a:rPr lang="en-US" altLang="en-US" sz="2800"/>
              <a:t>The </a:t>
            </a:r>
            <a:r>
              <a:rPr lang="en-US" altLang="en-US" sz="2800">
                <a:latin typeface="Courier New" panose="02070309020205020404" pitchFamily="49" charset="0"/>
              </a:rPr>
              <a:t>for</a:t>
            </a:r>
            <a:r>
              <a:rPr lang="en-US" altLang="en-US" sz="2800"/>
              <a:t> loop is a definite loop, meaning that the number of iterations is determined when the loop starts.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100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Clicking on the window initiates a basic 3 step algorithm: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altLang="en-US" dirty="0"/>
              <a:t>Display an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Entry</a:t>
            </a:r>
            <a:r>
              <a:rPr lang="en-US" altLang="en-US" dirty="0"/>
              <a:t> box where the user clicked.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altLang="en-US" dirty="0"/>
              <a:t>Allow the user to type text into the box; typing is terminated by hitting the &lt;Enter&gt;.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altLang="en-US" dirty="0"/>
              <a:t>The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Entry</a:t>
            </a:r>
            <a:r>
              <a:rPr lang="en-US" altLang="en-US" dirty="0"/>
              <a:t> box disappears and the typed text appears directly in the window.</a:t>
            </a:r>
          </a:p>
          <a:p>
            <a:pPr marL="971550" lvl="1" indent="-514350" eaLnBrk="1" hangingPunct="1">
              <a:buFont typeface="+mj-lt"/>
              <a:buAutoNum type="arabicPeriod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279959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101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 step 2, we want the text the user types to show up in the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Entry</a:t>
            </a:r>
            <a:r>
              <a:rPr lang="en-US" altLang="en-US" dirty="0"/>
              <a:t> box, but we don’t want them interpreted as top-level commands (a ‘q’ here shouldn’t quit!)</a:t>
            </a:r>
          </a:p>
          <a:p>
            <a:pPr eaLnBrk="1" hangingPunct="1"/>
            <a:r>
              <a:rPr lang="en-US" altLang="en-US" dirty="0"/>
              <a:t>The program should be modal – it should switch to text-entry mode until the user hits the Enter key.</a:t>
            </a:r>
          </a:p>
        </p:txBody>
      </p:sp>
    </p:spTree>
    <p:extLst>
      <p:ext uri="{BB962C8B-B14F-4D97-AF65-F5344CB8AC3E}">
        <p14:creationId xmlns:p14="http://schemas.microsoft.com/office/powerpoint/2010/main" val="108084613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102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do we do this? </a:t>
            </a:r>
          </a:p>
          <a:p>
            <a:pPr lvl="1" eaLnBrk="1" hangingPunct="1"/>
            <a:r>
              <a:rPr lang="en-US" altLang="en-US" dirty="0"/>
              <a:t>Inside the main loop we nest another loop that consumes all the keypresses until the user hits the Enter key.</a:t>
            </a:r>
          </a:p>
          <a:p>
            <a:pPr lvl="1" eaLnBrk="1" hangingPunct="1"/>
            <a:r>
              <a:rPr lang="en-US" altLang="en-US" dirty="0"/>
              <a:t>Once the return key is pressed, the inner loop terminates and the program continues on.</a:t>
            </a:r>
          </a:p>
        </p:txBody>
      </p:sp>
    </p:spTree>
    <p:extLst>
      <p:ext uri="{BB962C8B-B14F-4D97-AF65-F5344CB8AC3E}">
        <p14:creationId xmlns:p14="http://schemas.microsoft.com/office/powerpoint/2010/main" val="158111966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103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handleClick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win):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# create an Entry for user to type in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entry = Entry(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10)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entry.draw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(win)</a:t>
            </a:r>
          </a:p>
          <a:p>
            <a:pPr marL="0" indent="0" eaLnBrk="1" hangingPunct="1"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# Go modal: loop until user types Return key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True: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key =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win.getKey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key == "Return":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break</a:t>
            </a:r>
          </a:p>
        </p:txBody>
      </p:sp>
    </p:spTree>
    <p:extLst>
      <p:ext uri="{BB962C8B-B14F-4D97-AF65-F5344CB8AC3E}">
        <p14:creationId xmlns:p14="http://schemas.microsoft.com/office/powerpoint/2010/main" val="185335147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104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2017713"/>
            <a:ext cx="8193088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#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undraw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the entry and create and draw Text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entry.undraw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typed =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entry.getText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Text(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typed).draw(win)</a:t>
            </a:r>
          </a:p>
          <a:p>
            <a:pPr marL="0" indent="0" eaLnBrk="1" hangingPunct="1"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# clear (ignore) any mouse click that occurred   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#   during text entry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win.checkMouse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36660248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105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body of this loop literally does nothing.</a:t>
            </a:r>
          </a:p>
          <a:p>
            <a:pPr eaLnBrk="1" hangingPunct="1"/>
            <a:r>
              <a:rPr lang="en-US" altLang="en-US" dirty="0"/>
              <a:t>It could have been rewritten as</a:t>
            </a:r>
            <a:br>
              <a:rPr lang="en-US" altLang="en-US" dirty="0"/>
            </a:b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win.getKey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!= "Return":</a:t>
            </a:r>
            <a:b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pass</a:t>
            </a:r>
          </a:p>
          <a:p>
            <a:pPr eaLnBrk="1" hangingPunct="1"/>
            <a:r>
              <a:rPr lang="en-US" altLang="en-US" dirty="0">
                <a:cs typeface="Courier New" panose="02070309020205020404" pitchFamily="49" charset="0"/>
              </a:rPr>
              <a:t>The last line ensures the text entry is truly modal.</a:t>
            </a:r>
          </a:p>
        </p:txBody>
      </p:sp>
    </p:spTree>
    <p:extLst>
      <p:ext uri="{BB962C8B-B14F-4D97-AF65-F5344CB8AC3E}">
        <p14:creationId xmlns:p14="http://schemas.microsoft.com/office/powerpoint/2010/main" val="3907972746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106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 eaLnBrk="1" hangingPunct="1">
              <a:buClr>
                <a:schemeClr val="folHlink"/>
              </a:buClr>
              <a:buSzPct val="60000"/>
            </a:pPr>
            <a:r>
              <a:rPr lang="en-US" altLang="en-US" sz="3200" dirty="0">
                <a:cs typeface="Courier New" panose="02070309020205020404" pitchFamily="49" charset="0"/>
              </a:rPr>
              <a:t>Mouse clicks before the return key was pressed should be ignored.</a:t>
            </a:r>
          </a:p>
          <a:p>
            <a:pPr eaLnBrk="1" hangingPunct="1"/>
            <a:r>
              <a:rPr lang="en-US" altLang="en-US" dirty="0"/>
              <a:t>Since 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checkMouse</a:t>
            </a:r>
            <a:r>
              <a:rPr lang="en-US" altLang="en-US" dirty="0"/>
              <a:t> only returns mouse clicks that have happened since the last call to 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checkMouse</a:t>
            </a:r>
            <a:r>
              <a:rPr lang="en-US" altLang="en-US" dirty="0"/>
              <a:t>, calling the function here has the effect of clearing any click that may have occurred but not yet been checked for.</a:t>
            </a:r>
          </a:p>
        </p:txBody>
      </p:sp>
    </p:spTree>
    <p:extLst>
      <p:ext uri="{BB962C8B-B14F-4D97-AF65-F5344CB8AC3E}">
        <p14:creationId xmlns:p14="http://schemas.microsoft.com/office/powerpoint/2010/main" val="1491910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AC001C9-4D60-4E0A-B7E4-45E88FD5768E}" type="slidenum">
              <a:rPr lang="en-US" altLang="en-US" sz="1400"/>
              <a:pPr eaLnBrk="1" hangingPunct="1"/>
              <a:t>11</a:t>
            </a:fld>
            <a:endParaRPr lang="en-US" altLang="en-US" sz="140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Indefinite Loops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We can</a:t>
            </a:r>
            <a:r>
              <a:rPr lang="en-US" altLang="en-US">
                <a:latin typeface="Times New Roman" panose="02020603050405020304" pitchFamily="18" charset="0"/>
              </a:rPr>
              <a:t>’</a:t>
            </a:r>
            <a:r>
              <a:rPr lang="en-US" altLang="en-US"/>
              <a:t>t use a definite loop unless we know the number of iterations ahead of time. We can</a:t>
            </a:r>
            <a:r>
              <a:rPr lang="en-US" altLang="en-US">
                <a:latin typeface="Times New Roman" panose="02020603050405020304" pitchFamily="18" charset="0"/>
              </a:rPr>
              <a:t>’</a:t>
            </a:r>
            <a:r>
              <a:rPr lang="en-US" altLang="en-US"/>
              <a:t>t know how many iterations we need until all the numbers have been entered.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We need another tool!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 </a:t>
            </a:r>
            <a:r>
              <a:rPr lang="en-US" altLang="en-US" i="1"/>
              <a:t>indefinite</a:t>
            </a:r>
            <a:r>
              <a:rPr lang="en-US" altLang="en-US"/>
              <a:t> or </a:t>
            </a:r>
            <a:r>
              <a:rPr lang="en-US" altLang="en-US" i="1"/>
              <a:t>conditional</a:t>
            </a:r>
            <a:r>
              <a:rPr lang="en-US" altLang="en-US"/>
              <a:t> loop keeps iterating until certain conditions are met.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B1C8300-586B-4CD6-BAD5-E0D42ECAA3A9}" type="slidenum">
              <a:rPr lang="en-US" altLang="en-US" sz="1400"/>
              <a:pPr eaLnBrk="1" hangingPunct="1"/>
              <a:t>12</a:t>
            </a:fld>
            <a:endParaRPr lang="en-US" altLang="en-US" sz="140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Indefinite Loops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latin typeface="Courier New" panose="02070309020205020404" pitchFamily="49" charset="0"/>
              </a:rPr>
              <a:t>while &lt;condition&gt;:</a:t>
            </a:r>
            <a:br>
              <a:rPr lang="en-US" altLang="en-US" sz="2800">
                <a:latin typeface="Courier New" panose="02070309020205020404" pitchFamily="49" charset="0"/>
              </a:rPr>
            </a:br>
            <a:r>
              <a:rPr lang="en-US" altLang="en-US" sz="2800">
                <a:latin typeface="Courier New" panose="02070309020205020404" pitchFamily="49" charset="0"/>
              </a:rPr>
              <a:t>   &lt;body&gt;</a:t>
            </a:r>
          </a:p>
          <a:p>
            <a:pPr eaLnBrk="1" hangingPunct="1"/>
            <a:r>
              <a:rPr lang="en-US" altLang="en-US" sz="2800">
                <a:latin typeface="Courier New" panose="02070309020205020404" pitchFamily="49" charset="0"/>
              </a:rPr>
              <a:t>condition </a:t>
            </a:r>
            <a:r>
              <a:rPr lang="en-US" altLang="en-US" sz="2800"/>
              <a:t>is a Boolean expression, just like in </a:t>
            </a:r>
            <a:r>
              <a:rPr lang="en-US" altLang="en-US" sz="2800">
                <a:latin typeface="Courier New" panose="02070309020205020404" pitchFamily="49" charset="0"/>
              </a:rPr>
              <a:t>if</a:t>
            </a:r>
            <a:r>
              <a:rPr lang="en-US" altLang="en-US" sz="2800"/>
              <a:t> statements. The body is a sequence of one or more statements.</a:t>
            </a:r>
          </a:p>
          <a:p>
            <a:pPr eaLnBrk="1" hangingPunct="1"/>
            <a:r>
              <a:rPr lang="en-US" altLang="en-US" sz="2800"/>
              <a:t>Semantically, the body of the loop executes repeatedly as long as the condition remains true. When the condition is false, the loop terminates.</a:t>
            </a:r>
            <a:endParaRPr lang="en-US" altLang="en-US" sz="280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Indefinite Loops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The condition is tested at the top of the loop. This is known as a </a:t>
            </a:r>
            <a:r>
              <a:rPr lang="en-US" altLang="en-US" i="1" dirty="0"/>
              <a:t>pre-test</a:t>
            </a:r>
            <a:r>
              <a:rPr lang="en-US" altLang="en-US" dirty="0"/>
              <a:t> loop. If the condition is initially false, the loop body will not execute at all.</a:t>
            </a:r>
          </a:p>
        </p:txBody>
      </p:sp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8FB704E-0667-424C-B222-4EC37A9233FD}" type="slidenum">
              <a:rPr lang="en-US" altLang="en-US" sz="1400"/>
              <a:pPr eaLnBrk="1" hangingPunct="1"/>
              <a:t>13</a:t>
            </a:fld>
            <a:endParaRPr lang="en-US" altLang="en-US" sz="14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1952626"/>
            <a:ext cx="3200400" cy="4097427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E06281C7-2A92-4526-99C0-1678DD0CC6DB}" type="slidenum">
              <a:rPr lang="en-US" altLang="en-US" sz="1400"/>
              <a:pPr eaLnBrk="1" hangingPunct="1"/>
              <a:t>14</a:t>
            </a:fld>
            <a:endParaRPr lang="en-US" altLang="en-US" sz="140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Indefinite Loop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Here</a:t>
            </a:r>
            <a:r>
              <a:rPr lang="en-US" altLang="en-US">
                <a:latin typeface="Times New Roman" panose="02020603050405020304" pitchFamily="18" charset="0"/>
              </a:rPr>
              <a:t>’</a:t>
            </a:r>
            <a:r>
              <a:rPr lang="en-US" altLang="en-US"/>
              <a:t>s an example of a </a:t>
            </a:r>
            <a:r>
              <a:rPr lang="en-US" altLang="en-US">
                <a:latin typeface="Courier New" panose="02070309020205020404" pitchFamily="49" charset="0"/>
              </a:rPr>
              <a:t>while</a:t>
            </a:r>
            <a:r>
              <a:rPr lang="en-US" altLang="en-US"/>
              <a:t> loop that counts from 0 to 10:</a:t>
            </a:r>
            <a:br>
              <a:rPr lang="en-US" altLang="en-US"/>
            </a:br>
            <a:r>
              <a:rPr lang="en-US" altLang="en-US" sz="2000">
                <a:latin typeface="Courier New" panose="02070309020205020404" pitchFamily="49" charset="0"/>
              </a:rPr>
              <a:t>i = 0</a:t>
            </a:r>
            <a:br>
              <a:rPr lang="en-US" altLang="en-US" sz="2000">
                <a:latin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</a:rPr>
              <a:t>while i &lt;= 10:</a:t>
            </a:r>
            <a:br>
              <a:rPr lang="en-US" altLang="en-US" sz="2000">
                <a:latin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</a:rPr>
              <a:t>    print(i)</a:t>
            </a:r>
            <a:br>
              <a:rPr lang="en-US" altLang="en-US" sz="2000">
                <a:latin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</a:rPr>
              <a:t>    i = i + 1</a:t>
            </a:r>
          </a:p>
          <a:p>
            <a:pPr eaLnBrk="1" hangingPunct="1"/>
            <a:r>
              <a:rPr lang="en-US" altLang="en-US"/>
              <a:t>The code has the same output as this </a:t>
            </a:r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loop:</a:t>
            </a:r>
            <a:br>
              <a:rPr lang="en-US" altLang="en-US"/>
            </a:br>
            <a:r>
              <a:rPr lang="en-US" altLang="en-US" sz="2000">
                <a:latin typeface="Courier New" panose="02070309020205020404" pitchFamily="49" charset="0"/>
              </a:rPr>
              <a:t>for i in range(11):</a:t>
            </a:r>
            <a:br>
              <a:rPr lang="en-US" altLang="en-US" sz="2000">
                <a:latin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</a:rPr>
              <a:t>    print(i)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BB366200-F209-4BF4-9DAE-F9D98C00B224}" type="slidenum">
              <a:rPr lang="en-US" altLang="en-US" sz="1400"/>
              <a:pPr eaLnBrk="1" hangingPunct="1"/>
              <a:t>15</a:t>
            </a:fld>
            <a:endParaRPr lang="en-US" altLang="en-US" sz="140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Indefinite Loop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>
                <a:latin typeface="Courier New" panose="02070309020205020404" pitchFamily="49" charset="0"/>
              </a:rPr>
              <a:t>while</a:t>
            </a:r>
            <a:r>
              <a:rPr lang="en-US" altLang="en-US"/>
              <a:t> loop requires us to manage the loop variable </a:t>
            </a:r>
            <a:r>
              <a:rPr lang="en-US" altLang="en-US">
                <a:latin typeface="Courier New" panose="02070309020205020404" pitchFamily="49" charset="0"/>
              </a:rPr>
              <a:t>i</a:t>
            </a:r>
            <a:r>
              <a:rPr lang="en-US" altLang="en-US"/>
              <a:t> by initializing it to 0 before the loop and incrementing it at the bottom of the body.</a:t>
            </a:r>
          </a:p>
          <a:p>
            <a:pPr eaLnBrk="1" hangingPunct="1"/>
            <a:r>
              <a:rPr lang="en-US" altLang="en-US"/>
              <a:t>In the </a:t>
            </a:r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loop this is handled automatically.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AF32D530-C9EE-4F28-A1C3-F4A8486411AF}" type="slidenum">
              <a:rPr lang="en-US" altLang="en-US" sz="1400"/>
              <a:pPr eaLnBrk="1" hangingPunct="1"/>
              <a:t>16</a:t>
            </a:fld>
            <a:endParaRPr lang="en-US" altLang="en-US" sz="140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Indefinite Loop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>
                <a:latin typeface="Courier New" panose="02070309020205020404" pitchFamily="49" charset="0"/>
              </a:rPr>
              <a:t>while</a:t>
            </a:r>
            <a:r>
              <a:rPr lang="en-US" altLang="en-US"/>
              <a:t> statement is simple, but yet powerful and dangerous – they are a common source of program errors.</a:t>
            </a:r>
          </a:p>
          <a:p>
            <a:pPr eaLnBrk="1" hangingPunct="1"/>
            <a:r>
              <a:rPr lang="en-US" altLang="en-US">
                <a:latin typeface="Courier New" panose="02070309020205020404" pitchFamily="49" charset="0"/>
              </a:rPr>
              <a:t>i = 0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while i &lt;= 10: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 print(i)</a:t>
            </a:r>
          </a:p>
          <a:p>
            <a:pPr eaLnBrk="1" hangingPunct="1"/>
            <a:r>
              <a:rPr lang="en-US" altLang="en-US"/>
              <a:t>What happens with this code?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1F4103B4-14BC-45C4-8DC2-0E1654696E6F}" type="slidenum">
              <a:rPr lang="en-US" altLang="en-US" sz="1400"/>
              <a:pPr eaLnBrk="1" hangingPunct="1"/>
              <a:t>17</a:t>
            </a:fld>
            <a:endParaRPr lang="en-US" altLang="en-US" sz="140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Indefinite Loop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When Python gets to this loop, </a:t>
            </a:r>
            <a:r>
              <a:rPr lang="en-US" altLang="en-US">
                <a:latin typeface="Courier New" panose="02070309020205020404" pitchFamily="49" charset="0"/>
              </a:rPr>
              <a:t>i</a:t>
            </a:r>
            <a:r>
              <a:rPr lang="en-US" altLang="en-US"/>
              <a:t> is equal to 0, which is less than 10, so the body of the loop is executed, printing 0. Now control returns to the condition, and since </a:t>
            </a:r>
            <a:r>
              <a:rPr lang="en-US" altLang="en-US">
                <a:latin typeface="Courier New" panose="02070309020205020404" pitchFamily="49" charset="0"/>
              </a:rPr>
              <a:t>i</a:t>
            </a:r>
            <a:r>
              <a:rPr lang="en-US" altLang="en-US"/>
              <a:t> is still 0, the loop repeats, etc.</a:t>
            </a:r>
          </a:p>
          <a:p>
            <a:pPr eaLnBrk="1" hangingPunct="1"/>
            <a:r>
              <a:rPr lang="en-US" altLang="en-US"/>
              <a:t>This is an example of an </a:t>
            </a:r>
            <a:r>
              <a:rPr lang="en-US" altLang="en-US" i="1"/>
              <a:t>infinite loop</a:t>
            </a:r>
            <a:r>
              <a:rPr lang="en-US" altLang="en-US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029FD37-CAD0-40D1-B940-125B85D9EFBE}" type="slidenum">
              <a:rPr lang="en-US" altLang="en-US" sz="1400"/>
              <a:pPr eaLnBrk="1" hangingPunct="1"/>
              <a:t>18</a:t>
            </a:fld>
            <a:endParaRPr lang="en-US" altLang="en-US" sz="140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Indefinite Loop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should you do if you</a:t>
            </a:r>
            <a:r>
              <a:rPr lang="en-US" altLang="en-US">
                <a:latin typeface="Times New Roman" panose="02020603050405020304" pitchFamily="18" charset="0"/>
              </a:rPr>
              <a:t>’</a:t>
            </a:r>
            <a:r>
              <a:rPr lang="en-US" altLang="en-US"/>
              <a:t>re caught in an infinite loop?</a:t>
            </a:r>
          </a:p>
          <a:p>
            <a:pPr lvl="1" eaLnBrk="1" hangingPunct="1"/>
            <a:r>
              <a:rPr lang="en-US" altLang="en-US"/>
              <a:t>First, try pressing control-c</a:t>
            </a:r>
          </a:p>
          <a:p>
            <a:pPr lvl="1" eaLnBrk="1" hangingPunct="1"/>
            <a:r>
              <a:rPr lang="en-US" altLang="en-US"/>
              <a:t>If that doesn</a:t>
            </a:r>
            <a:r>
              <a:rPr lang="en-US" altLang="en-US">
                <a:latin typeface="Times New Roman" panose="02020603050405020304" pitchFamily="18" charset="0"/>
              </a:rPr>
              <a:t>’</a:t>
            </a:r>
            <a:r>
              <a:rPr lang="en-US" altLang="en-US"/>
              <a:t>t work, try control-alt-delete</a:t>
            </a:r>
          </a:p>
          <a:p>
            <a:pPr lvl="1" eaLnBrk="1" hangingPunct="1"/>
            <a:r>
              <a:rPr lang="en-US" altLang="en-US"/>
              <a:t>If that doesn</a:t>
            </a:r>
            <a:r>
              <a:rPr lang="en-US" altLang="en-US">
                <a:latin typeface="Times New Roman" panose="02020603050405020304" pitchFamily="18" charset="0"/>
              </a:rPr>
              <a:t>’</a:t>
            </a:r>
            <a:r>
              <a:rPr lang="en-US" altLang="en-US"/>
              <a:t>t work, push the reset button!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DC2A48B-832D-44FA-A6D6-B6B747FD33D3}" type="slidenum">
              <a:rPr lang="en-US" altLang="en-US" sz="1400"/>
              <a:pPr eaLnBrk="1" hangingPunct="1"/>
              <a:t>19</a:t>
            </a:fld>
            <a:endParaRPr lang="en-US" altLang="en-US" sz="140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Interactive Loops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One good use of the indefinite loop is to write </a:t>
            </a:r>
            <a:r>
              <a:rPr lang="en-US" altLang="en-US" sz="2800" i="1"/>
              <a:t>interactive loops</a:t>
            </a:r>
            <a:r>
              <a:rPr lang="en-US" altLang="en-US" sz="2800"/>
              <a:t>. Interactive loops allow a user to repeat certain portions of a program on demand.</a:t>
            </a:r>
          </a:p>
          <a:p>
            <a:pPr eaLnBrk="1" hangingPunct="1"/>
            <a:r>
              <a:rPr lang="en-US" altLang="en-US" sz="2800"/>
              <a:t>Remember how we said we needed a way for the computer to keep track of how many numbers had been entered? Let</a:t>
            </a:r>
            <a:r>
              <a:rPr lang="en-US" altLang="en-US" sz="2800">
                <a:latin typeface="Times New Roman" panose="02020603050405020304" pitchFamily="18" charset="0"/>
              </a:rPr>
              <a:t>’</a:t>
            </a:r>
            <a:r>
              <a:rPr lang="en-US" altLang="en-US" sz="2800"/>
              <a:t>s use another accumulator, called </a:t>
            </a:r>
            <a:r>
              <a:rPr lang="en-US" altLang="en-US" sz="2800">
                <a:latin typeface="Courier New" panose="02070309020205020404" pitchFamily="49" charset="0"/>
              </a:rPr>
              <a:t>count</a:t>
            </a:r>
            <a:r>
              <a:rPr lang="en-US" altLang="en-US" sz="280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B49A9EA-8C23-45FC-80D5-2578EFA12792}" type="slidenum">
              <a:rPr lang="en-US" altLang="en-US" sz="1400"/>
              <a:pPr eaLnBrk="1" hangingPunct="1"/>
              <a:t>2</a:t>
            </a:fld>
            <a:endParaRPr lang="en-US" altLang="en-US" sz="140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Objectives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 understand the concepts of definite and indefinite loops as they are realized in the Python </a:t>
            </a:r>
            <a:r>
              <a:rPr lang="en-US" altLang="en-US" dirty="0">
                <a:latin typeface="Courier New" panose="02070309020205020404" pitchFamily="49" charset="0"/>
              </a:rPr>
              <a:t>for</a:t>
            </a:r>
            <a:r>
              <a:rPr lang="en-US" altLang="en-US" dirty="0"/>
              <a:t> and </a:t>
            </a:r>
            <a:r>
              <a:rPr lang="en-US" altLang="en-US" dirty="0">
                <a:latin typeface="Courier New" panose="02070309020205020404" pitchFamily="49" charset="0"/>
              </a:rPr>
              <a:t>while</a:t>
            </a:r>
            <a:r>
              <a:rPr lang="en-US" altLang="en-US" dirty="0"/>
              <a:t> statements.</a:t>
            </a:r>
          </a:p>
          <a:p>
            <a:pPr eaLnBrk="1" hangingPunct="1"/>
            <a:r>
              <a:rPr lang="en-US" altLang="en-US" dirty="0"/>
              <a:t>To understand the programming patterns interactive loop and sentinel loop and their implementations using a Python </a:t>
            </a:r>
            <a:r>
              <a:rPr lang="en-US" altLang="en-US" dirty="0">
                <a:latin typeface="Courier New" panose="02070309020205020404" pitchFamily="49" charset="0"/>
              </a:rPr>
              <a:t>while</a:t>
            </a:r>
            <a:r>
              <a:rPr lang="en-US" altLang="en-US" dirty="0"/>
              <a:t> statement.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7C8C8CE-7308-417A-ABC0-4DE023BEDCF8}" type="slidenum">
              <a:rPr lang="en-US" altLang="en-US" sz="1400"/>
              <a:pPr eaLnBrk="1" hangingPunct="1"/>
              <a:t>20</a:t>
            </a:fld>
            <a:endParaRPr lang="en-US" altLang="en-US" sz="140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Interactive Loops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At each iteration of the loop, ask the user if there is more data to process. We need to preset it to </a:t>
            </a:r>
            <a:r>
              <a:rPr lang="en-US" altLang="en-US" sz="2800">
                <a:latin typeface="Times New Roman" panose="02020603050405020304" pitchFamily="18" charset="0"/>
              </a:rPr>
              <a:t>“</a:t>
            </a:r>
            <a:r>
              <a:rPr lang="en-US" altLang="en-US" sz="2800"/>
              <a:t>yes</a:t>
            </a:r>
            <a:r>
              <a:rPr lang="en-US" altLang="en-US" sz="2800">
                <a:latin typeface="Times New Roman" panose="02020603050405020304" pitchFamily="18" charset="0"/>
              </a:rPr>
              <a:t>”</a:t>
            </a:r>
            <a:r>
              <a:rPr lang="en-US" altLang="en-US" sz="2800"/>
              <a:t> to go through the loop the first time.</a:t>
            </a:r>
          </a:p>
          <a:p>
            <a:pPr eaLnBrk="1" hangingPunct="1"/>
            <a:r>
              <a:rPr lang="en-US" altLang="en-US" sz="2800">
                <a:latin typeface="Courier New" panose="02070309020205020404" pitchFamily="49" charset="0"/>
              </a:rPr>
              <a:t>set moredata to “yes”</a:t>
            </a:r>
            <a:br>
              <a:rPr lang="en-US" altLang="en-US" sz="2800">
                <a:latin typeface="Courier New" panose="02070309020205020404" pitchFamily="49" charset="0"/>
              </a:rPr>
            </a:br>
            <a:r>
              <a:rPr lang="en-US" altLang="en-US" sz="2800">
                <a:latin typeface="Courier New" panose="02070309020205020404" pitchFamily="49" charset="0"/>
              </a:rPr>
              <a:t>while moredata is “yes”</a:t>
            </a:r>
            <a:br>
              <a:rPr lang="en-US" altLang="en-US" sz="2800">
                <a:latin typeface="Courier New" panose="02070309020205020404" pitchFamily="49" charset="0"/>
              </a:rPr>
            </a:br>
            <a:r>
              <a:rPr lang="en-US" altLang="en-US" sz="2800">
                <a:latin typeface="Courier New" panose="02070309020205020404" pitchFamily="49" charset="0"/>
              </a:rPr>
              <a:t>   get the next data item</a:t>
            </a:r>
            <a:br>
              <a:rPr lang="en-US" altLang="en-US" sz="2800">
                <a:latin typeface="Courier New" panose="02070309020205020404" pitchFamily="49" charset="0"/>
              </a:rPr>
            </a:br>
            <a:r>
              <a:rPr lang="en-US" altLang="en-US" sz="2800">
                <a:latin typeface="Courier New" panose="02070309020205020404" pitchFamily="49" charset="0"/>
              </a:rPr>
              <a:t>   process the item</a:t>
            </a:r>
            <a:br>
              <a:rPr lang="en-US" altLang="en-US" sz="2800">
                <a:latin typeface="Courier New" panose="02070309020205020404" pitchFamily="49" charset="0"/>
              </a:rPr>
            </a:br>
            <a:r>
              <a:rPr lang="en-US" altLang="en-US" sz="2800">
                <a:latin typeface="Courier New" panose="02070309020205020404" pitchFamily="49" charset="0"/>
              </a:rPr>
              <a:t>   ask user if there is moredata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51C5C503-9AA1-4A6C-B8DD-4E6838F5DEBC}" type="slidenum">
              <a:rPr lang="en-US" altLang="en-US" sz="1400"/>
              <a:pPr eaLnBrk="1" hangingPunct="1"/>
              <a:t>21</a:t>
            </a:fld>
            <a:endParaRPr lang="en-US" altLang="en-US" sz="14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Interactive Loops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Combining the interactive loop pattern with accumulators for sum and count: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  initialize total to 0.0</a:t>
            </a:r>
            <a:br>
              <a:rPr lang="en-US" altLang="en-US" sz="2800" dirty="0">
                <a:latin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</a:rPr>
              <a:t>  initialize count to 0</a:t>
            </a:r>
            <a:br>
              <a:rPr lang="en-US" altLang="en-US" sz="2800" dirty="0">
                <a:latin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</a:rPr>
              <a:t>  set </a:t>
            </a:r>
            <a:r>
              <a:rPr lang="en-US" altLang="en-US" sz="2800" dirty="0" err="1">
                <a:latin typeface="Courier New" panose="02070309020205020404" pitchFamily="49" charset="0"/>
              </a:rPr>
              <a:t>moredata</a:t>
            </a:r>
            <a:r>
              <a:rPr lang="en-US" altLang="en-US" sz="2800" dirty="0">
                <a:latin typeface="Courier New" panose="02070309020205020404" pitchFamily="49" charset="0"/>
              </a:rPr>
              <a:t> to “yes”</a:t>
            </a:r>
            <a:br>
              <a:rPr lang="en-US" altLang="en-US" sz="2800" dirty="0">
                <a:latin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</a:rPr>
              <a:t>  while </a:t>
            </a:r>
            <a:r>
              <a:rPr lang="en-US" altLang="en-US" sz="2800" dirty="0" err="1">
                <a:latin typeface="Courier New" panose="02070309020205020404" pitchFamily="49" charset="0"/>
              </a:rPr>
              <a:t>moredata</a:t>
            </a:r>
            <a:r>
              <a:rPr lang="en-US" altLang="en-US" sz="2800" dirty="0">
                <a:latin typeface="Courier New" panose="02070309020205020404" pitchFamily="49" charset="0"/>
              </a:rPr>
              <a:t> is “yes”</a:t>
            </a:r>
            <a:br>
              <a:rPr lang="en-US" altLang="en-US" sz="2800" dirty="0">
                <a:latin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</a:rPr>
              <a:t>    input a number, x</a:t>
            </a:r>
            <a:br>
              <a:rPr lang="en-US" altLang="en-US" sz="2800" dirty="0">
                <a:latin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</a:rPr>
              <a:t>    add x to total</a:t>
            </a:r>
            <a:br>
              <a:rPr lang="en-US" altLang="en-US" sz="2800" dirty="0">
                <a:latin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</a:rPr>
              <a:t>    add 1 to count</a:t>
            </a:r>
            <a:br>
              <a:rPr lang="en-US" altLang="en-US" sz="2800" dirty="0">
                <a:latin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</a:rPr>
              <a:t>    ask user if there is </a:t>
            </a:r>
            <a:r>
              <a:rPr lang="en-US" altLang="en-US" sz="2800" dirty="0" err="1">
                <a:latin typeface="Courier New" panose="02070309020205020404" pitchFamily="49" charset="0"/>
              </a:rPr>
              <a:t>moredata</a:t>
            </a:r>
            <a:br>
              <a:rPr lang="en-US" altLang="en-US" sz="2800" dirty="0">
                <a:latin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</a:rPr>
              <a:t>  output total/count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2FEBC12-55BA-4F9E-B591-047C77A87C33}" type="slidenum">
              <a:rPr lang="en-US" altLang="en-US" sz="1400"/>
              <a:pPr eaLnBrk="1" hangingPunct="1"/>
              <a:t>22</a:t>
            </a:fld>
            <a:endParaRPr lang="en-US" altLang="en-US" sz="140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Interactive Loops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1" y="1985169"/>
            <a:ext cx="871537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# average2.py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#    A program to average a set of numbers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#    Illustrates interactive loop with two accumulators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600" dirty="0" err="1">
                <a:latin typeface="Courier New" panose="02070309020205020404" pitchFamily="49" charset="0"/>
              </a:rPr>
              <a:t>def</a:t>
            </a:r>
            <a:r>
              <a:rPr lang="en-US" altLang="en-US" sz="1600" dirty="0">
                <a:latin typeface="Courier New" panose="02070309020205020404" pitchFamily="49" charset="0"/>
              </a:rPr>
              <a:t> main():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total = 0.0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count = 0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moredata</a:t>
            </a:r>
            <a:r>
              <a:rPr lang="en-US" altLang="en-US" sz="1600" dirty="0">
                <a:latin typeface="Courier New" panose="02070309020205020404" pitchFamily="49" charset="0"/>
              </a:rPr>
              <a:t> = "yes"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while </a:t>
            </a:r>
            <a:r>
              <a:rPr lang="en-US" altLang="en-US" sz="1600" dirty="0" err="1">
                <a:latin typeface="Courier New" panose="02070309020205020404" pitchFamily="49" charset="0"/>
              </a:rPr>
              <a:t>moredata</a:t>
            </a:r>
            <a:r>
              <a:rPr lang="en-US" altLang="en-US" sz="1600" dirty="0">
                <a:latin typeface="Courier New" panose="02070309020205020404" pitchFamily="49" charset="0"/>
              </a:rPr>
              <a:t>[0] == "yes":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x = float(input("Enter a number &gt;&gt; "))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total = total + x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count = count + 1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moredata</a:t>
            </a:r>
            <a:r>
              <a:rPr lang="en-US" altLang="en-US" sz="1600" dirty="0">
                <a:latin typeface="Courier New" panose="02070309020205020404" pitchFamily="49" charset="0"/>
              </a:rPr>
              <a:t> = input("Do you have more numbers (yes or no)? ")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print("\</a:t>
            </a:r>
            <a:r>
              <a:rPr lang="en-US" altLang="en-US" sz="1600" dirty="0" err="1">
                <a:latin typeface="Courier New" panose="02070309020205020404" pitchFamily="49" charset="0"/>
              </a:rPr>
              <a:t>nThe</a:t>
            </a:r>
            <a:r>
              <a:rPr lang="en-US" altLang="en-US" sz="1600" dirty="0">
                <a:latin typeface="Courier New" panose="02070309020205020404" pitchFamily="49" charset="0"/>
              </a:rPr>
              <a:t> average of the numbers is", total / count)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249D10B-89C6-4027-BB07-BC8EDD15B044}" type="slidenum">
              <a:rPr lang="en-US" altLang="en-US" sz="1400"/>
              <a:pPr eaLnBrk="1" hangingPunct="1"/>
              <a:t>23</a:t>
            </a:fld>
            <a:endParaRPr lang="en-US" altLang="en-US" sz="140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Interactive Loops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Enter a number &gt;&gt; 32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Do you have more numbers (yes or no)? yes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Enter a number &gt;&gt; 45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Do you have more numbers (yes or no)? yes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Enter a number &gt;&gt; 34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Do you have more numbers (yes or no)? yes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Enter a number &gt;&gt; 76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Do you have more numbers (yes or no)? yes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Enter a number &gt;&gt; 45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Do you have more numbers (yes or no)? no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The average of the numbers is 46.4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2DA50509-572B-4527-9DAB-CF19B99C08D5}" type="slidenum">
              <a:rPr lang="en-US" altLang="en-US" sz="1400"/>
              <a:pPr eaLnBrk="1" hangingPunct="1"/>
              <a:t>24</a:t>
            </a:fld>
            <a:endParaRPr lang="en-US" altLang="en-US" sz="140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Sentinel Loops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i="1"/>
              <a:t>sentinel loop</a:t>
            </a:r>
            <a:r>
              <a:rPr lang="en-US" altLang="en-US"/>
              <a:t> continues to process data until reaching a special value that signals the end.</a:t>
            </a:r>
          </a:p>
          <a:p>
            <a:pPr eaLnBrk="1" hangingPunct="1"/>
            <a:r>
              <a:rPr lang="en-US" altLang="en-US"/>
              <a:t>This special value is called the </a:t>
            </a:r>
            <a:r>
              <a:rPr lang="en-US" altLang="en-US" i="1"/>
              <a:t>sentinel</a:t>
            </a:r>
            <a:r>
              <a:rPr lang="en-US" altLang="en-US"/>
              <a:t>.</a:t>
            </a:r>
          </a:p>
          <a:p>
            <a:pPr eaLnBrk="1" hangingPunct="1"/>
            <a:r>
              <a:rPr lang="en-US" altLang="en-US"/>
              <a:t>The sentinel must be distinguishable from the data since it is not processed as part of the data.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88D0F3B-FC3A-4C7B-9740-628AEFD5EA5E}" type="slidenum">
              <a:rPr lang="en-US" altLang="en-US" sz="1400"/>
              <a:pPr eaLnBrk="1" hangingPunct="1"/>
              <a:t>25</a:t>
            </a:fld>
            <a:endParaRPr lang="en-US" altLang="en-US" sz="140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Sentinel Loops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Courier New" panose="02070309020205020404" pitchFamily="49" charset="0"/>
              </a:rPr>
              <a:t>get the first data item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while item is not the sentinel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process the item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get the next data item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The first item is retrieved before the loop starts. This is sometimes called the </a:t>
            </a:r>
            <a:r>
              <a:rPr lang="en-US" altLang="en-US" sz="2800" i="1" dirty="0"/>
              <a:t>priming read</a:t>
            </a:r>
            <a:r>
              <a:rPr lang="en-US" altLang="en-US" sz="2800" dirty="0"/>
              <a:t>, since it gets the process started.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If the first item is the sentinel, the loop terminates and no data is processed.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Otherwise, the item is processed and the next one is read.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CF0EEFFB-385B-485C-A568-1B87EF7E96D7}" type="slidenum">
              <a:rPr lang="en-US" altLang="en-US" sz="1400"/>
              <a:pPr eaLnBrk="1" hangingPunct="1"/>
              <a:t>26</a:t>
            </a:fld>
            <a:endParaRPr lang="en-US" altLang="en-US" sz="140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Sentinel Loops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 our averaging example, assume we are averaging test scores.</a:t>
            </a:r>
          </a:p>
          <a:p>
            <a:pPr eaLnBrk="1" hangingPunct="1"/>
            <a:r>
              <a:rPr lang="en-US" altLang="en-US"/>
              <a:t>We can assume that there will be no score below 0, so a negative number will be the sentinel.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5E6F08A3-F65D-4764-BA9A-4E638AEF0C41}" type="slidenum">
              <a:rPr lang="en-US" altLang="en-US" sz="1400"/>
              <a:pPr eaLnBrk="1" hangingPunct="1"/>
              <a:t>27</a:t>
            </a:fld>
            <a:endParaRPr lang="en-US" altLang="en-US" sz="140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Sentinel Loops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2017713"/>
            <a:ext cx="8193088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# average3.py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#    A program to average a set of numbers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#    Illustrates sentinel loop using negative input as sentinel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eaLnBrk="1" hangingPunct="1">
              <a:buNone/>
            </a:pPr>
            <a:r>
              <a:rPr lang="en-US" altLang="en-US" sz="1600" dirty="0" err="1">
                <a:latin typeface="Courier New" panose="02070309020205020404" pitchFamily="49" charset="0"/>
              </a:rPr>
              <a:t>def</a:t>
            </a:r>
            <a:r>
              <a:rPr lang="en-US" altLang="en-US" sz="1600" dirty="0">
                <a:latin typeface="Courier New" panose="02070309020205020404" pitchFamily="49" charset="0"/>
              </a:rPr>
              <a:t> main():</a:t>
            </a:r>
          </a:p>
          <a:p>
            <a:pPr eaLnBrk="1" hangingPunct="1"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total = 0.0</a:t>
            </a:r>
          </a:p>
          <a:p>
            <a:pPr eaLnBrk="1" hangingPunct="1"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count = 0</a:t>
            </a:r>
          </a:p>
          <a:p>
            <a:pPr eaLnBrk="1" hangingPunct="1"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x = float(input("Enter a number (negative to quit) &gt;&gt; "))</a:t>
            </a:r>
          </a:p>
          <a:p>
            <a:pPr eaLnBrk="1" hangingPunct="1"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while x &gt;= 0:</a:t>
            </a:r>
          </a:p>
          <a:p>
            <a:pPr eaLnBrk="1" hangingPunct="1"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total = total + x</a:t>
            </a:r>
          </a:p>
          <a:p>
            <a:pPr eaLnBrk="1" hangingPunct="1"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count = count + 1</a:t>
            </a:r>
          </a:p>
          <a:p>
            <a:pPr eaLnBrk="1" hangingPunct="1"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x = float(input("Enter a number (negative to quit) &gt;&gt; "))</a:t>
            </a:r>
          </a:p>
          <a:p>
            <a:pPr eaLnBrk="1" hangingPunct="1"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print("\</a:t>
            </a:r>
            <a:r>
              <a:rPr lang="en-US" altLang="en-US" sz="1600" dirty="0" err="1">
                <a:latin typeface="Courier New" panose="02070309020205020404" pitchFamily="49" charset="0"/>
              </a:rPr>
              <a:t>nThe</a:t>
            </a:r>
            <a:r>
              <a:rPr lang="en-US" altLang="en-US" sz="1600" dirty="0">
                <a:latin typeface="Courier New" panose="02070309020205020404" pitchFamily="49" charset="0"/>
              </a:rPr>
              <a:t> average of the numbers is", total / count)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96B747A-E0A3-45E9-B861-DD68C2035C1F}" type="slidenum">
              <a:rPr lang="en-US" altLang="en-US" sz="1400"/>
              <a:pPr eaLnBrk="1" hangingPunct="1"/>
              <a:t>28</a:t>
            </a:fld>
            <a:endParaRPr lang="en-US" altLang="en-US" sz="140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Sentinel Loops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Enter a number (negative to quit) &gt;&gt; 32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Enter a number (negative to quit) &gt;&gt; 45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Enter a number (negative to quit) &gt;&gt; 34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Enter a number (negative to quit) &gt;&gt; 76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Enter a number (negative to quit) &gt;&gt; 45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Enter a number (negative to quit) &gt;&gt; -1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The average of the numbers is 46.4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B35F0E98-9922-44DA-9CB8-0767BF5B19EF}" type="slidenum">
              <a:rPr lang="en-US" altLang="en-US" sz="1400"/>
              <a:pPr eaLnBrk="1" hangingPunct="1"/>
              <a:t>29</a:t>
            </a:fld>
            <a:endParaRPr lang="en-US" altLang="en-US" sz="140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Sentinel Loops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This version provides the ease of use of the interactive loop without the hassle of typing </a:t>
            </a:r>
            <a:r>
              <a:rPr lang="en-US" altLang="en-US" dirty="0">
                <a:latin typeface="Times New Roman" panose="02020603050405020304" pitchFamily="18" charset="0"/>
              </a:rPr>
              <a:t>‘</a:t>
            </a:r>
            <a:r>
              <a:rPr lang="en-US" altLang="en-US" dirty="0"/>
              <a:t>yes</a:t>
            </a:r>
            <a:r>
              <a:rPr lang="en-US" altLang="en-US" dirty="0">
                <a:latin typeface="Times New Roman" panose="02020603050405020304" pitchFamily="18" charset="0"/>
              </a:rPr>
              <a:t>’</a:t>
            </a:r>
            <a:r>
              <a:rPr lang="en-US" altLang="en-US" dirty="0"/>
              <a:t> all the time.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There</a:t>
            </a:r>
            <a:r>
              <a:rPr lang="en-US" altLang="en-US" dirty="0">
                <a:latin typeface="Times New Roman" panose="02020603050405020304" pitchFamily="18" charset="0"/>
              </a:rPr>
              <a:t>’</a:t>
            </a:r>
            <a:r>
              <a:rPr lang="en-US" altLang="en-US" dirty="0"/>
              <a:t>s still a shortcoming </a:t>
            </a:r>
            <a:r>
              <a:rPr lang="en-US" altLang="en-US" dirty="0">
                <a:latin typeface="Times New Roman" panose="02020603050405020304" pitchFamily="18" charset="0"/>
              </a:rPr>
              <a:t>–</a:t>
            </a:r>
            <a:r>
              <a:rPr lang="en-US" altLang="en-US" dirty="0"/>
              <a:t> using this method we can</a:t>
            </a:r>
            <a:r>
              <a:rPr lang="en-US" altLang="en-US" dirty="0">
                <a:latin typeface="Times New Roman" panose="02020603050405020304" pitchFamily="18" charset="0"/>
              </a:rPr>
              <a:t>’</a:t>
            </a:r>
            <a:r>
              <a:rPr lang="en-US" altLang="en-US" dirty="0"/>
              <a:t>t average a set of positive </a:t>
            </a:r>
            <a:r>
              <a:rPr lang="en-US" altLang="en-US" i="1" dirty="0"/>
              <a:t>and negative</a:t>
            </a:r>
            <a:r>
              <a:rPr lang="en-US" altLang="en-US" dirty="0"/>
              <a:t> numbers.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If we do this, our sentinel can no longer be a number.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C854321-EFC1-408D-ADD9-4A66E3BA870E}" type="slidenum">
              <a:rPr lang="en-US" altLang="en-US" sz="1400"/>
              <a:pPr eaLnBrk="1" hangingPunct="1"/>
              <a:t>3</a:t>
            </a:fld>
            <a:endParaRPr lang="en-US" altLang="en-US" sz="14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Objectives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 be able to design and implement solutions to problems involving loop patterns including nested loop structures.</a:t>
            </a:r>
          </a:p>
          <a:p>
            <a:pPr eaLnBrk="1" hangingPunct="1"/>
            <a:r>
              <a:rPr lang="en-US" altLang="en-US" dirty="0"/>
              <a:t>To understand the basic ideas of Boolean algebra and be able to analyze and write Boolean expressions involving Boolean operators.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8656673-B3F6-4FBD-B20F-193D72FEB32D}" type="slidenum">
              <a:rPr lang="en-US" altLang="en-US" sz="1400"/>
              <a:pPr eaLnBrk="1" hangingPunct="1"/>
              <a:t>30</a:t>
            </a:fld>
            <a:endParaRPr lang="en-US" altLang="en-US" sz="140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Sentinel Loops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 could input all the information as strings.</a:t>
            </a:r>
          </a:p>
          <a:p>
            <a:pPr eaLnBrk="1" hangingPunct="1"/>
            <a:r>
              <a:rPr lang="en-US" altLang="en-US"/>
              <a:t>Valid input would be converted into numeric form. Use a character-based sentinel.</a:t>
            </a:r>
          </a:p>
          <a:p>
            <a:pPr eaLnBrk="1" hangingPunct="1"/>
            <a:r>
              <a:rPr lang="en-US" altLang="en-US"/>
              <a:t>We could use the </a:t>
            </a:r>
            <a:r>
              <a:rPr lang="en-US" altLang="en-US" i="1"/>
              <a:t>empty string</a:t>
            </a:r>
            <a:r>
              <a:rPr lang="en-US" altLang="en-US"/>
              <a:t> (</a:t>
            </a:r>
            <a:r>
              <a:rPr lang="en-US" altLang="en-US">
                <a:latin typeface="Times New Roman" panose="02020603050405020304" pitchFamily="18" charset="0"/>
              </a:rPr>
              <a:t>“”</a:t>
            </a:r>
            <a:r>
              <a:rPr lang="en-US" altLang="en-US"/>
              <a:t>)!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E493054E-3D84-4EDA-AF23-562043C39AB7}" type="slidenum">
              <a:rPr lang="en-US" altLang="en-US" sz="1400"/>
              <a:pPr eaLnBrk="1" hangingPunct="1"/>
              <a:t>31</a:t>
            </a:fld>
            <a:endParaRPr lang="en-US" altLang="en-US" sz="140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Sentinel Loops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initialize total to 0.0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initialize count to 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input data item as a string, </a:t>
            </a:r>
            <a:r>
              <a:rPr lang="en-US" altLang="en-US" sz="2000" dirty="0" err="1">
                <a:latin typeface="Courier New" panose="02070309020205020404" pitchFamily="49" charset="0"/>
              </a:rPr>
              <a:t>xStr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while </a:t>
            </a:r>
            <a:r>
              <a:rPr lang="en-US" altLang="en-US" sz="2000" dirty="0" err="1">
                <a:latin typeface="Courier New" panose="02070309020205020404" pitchFamily="49" charset="0"/>
              </a:rPr>
              <a:t>xStr</a:t>
            </a:r>
            <a:r>
              <a:rPr lang="en-US" altLang="en-US" sz="2000" dirty="0">
                <a:latin typeface="Courier New" panose="02070309020205020404" pitchFamily="49" charset="0"/>
              </a:rPr>
              <a:t> is not empty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convert </a:t>
            </a:r>
            <a:r>
              <a:rPr lang="en-US" altLang="en-US" sz="2000" dirty="0" err="1">
                <a:latin typeface="Courier New" panose="02070309020205020404" pitchFamily="49" charset="0"/>
              </a:rPr>
              <a:t>xStr</a:t>
            </a:r>
            <a:r>
              <a:rPr lang="en-US" altLang="en-US" sz="2000" dirty="0">
                <a:latin typeface="Courier New" panose="02070309020205020404" pitchFamily="49" charset="0"/>
              </a:rPr>
              <a:t> to a number, x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add x to total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add 1 to count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input next data item as a string, </a:t>
            </a:r>
            <a:r>
              <a:rPr lang="en-US" altLang="en-US" sz="2000" dirty="0" err="1">
                <a:latin typeface="Courier New" panose="02070309020205020404" pitchFamily="49" charset="0"/>
              </a:rPr>
              <a:t>xStr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output total / count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16A45835-7E3D-4DCA-920C-E19AA6B86C66}" type="slidenum">
              <a:rPr lang="en-US" altLang="en-US" sz="1400"/>
              <a:pPr eaLnBrk="1" hangingPunct="1"/>
              <a:t>32</a:t>
            </a:fld>
            <a:endParaRPr lang="en-US" altLang="en-US" sz="140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Sentinel Loops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# average4.py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#    A program to average a set of numbers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#    Illustrates sentinel loop using empty string as sentinel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 eaLnBrk="1" hangingPunct="1">
              <a:buNone/>
            </a:pPr>
            <a:r>
              <a:rPr lang="en-US" altLang="en-US" sz="1400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main():</a:t>
            </a:r>
          </a:p>
          <a:p>
            <a:pPr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total = 0.0</a:t>
            </a:r>
          </a:p>
          <a:p>
            <a:pPr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count = 0</a:t>
            </a:r>
          </a:p>
          <a:p>
            <a:pPr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xStr</a:t>
            </a:r>
            <a:r>
              <a:rPr lang="en-US" altLang="en-US" sz="1400" dirty="0">
                <a:latin typeface="Courier New" panose="02070309020205020404" pitchFamily="49" charset="0"/>
              </a:rPr>
              <a:t> = input("Enter a number (&lt;Enter&gt; to quit) &gt;&gt; ")</a:t>
            </a:r>
          </a:p>
          <a:p>
            <a:pPr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while </a:t>
            </a:r>
            <a:r>
              <a:rPr lang="en-US" altLang="en-US" sz="1400" dirty="0" err="1">
                <a:latin typeface="Courier New" panose="02070309020205020404" pitchFamily="49" charset="0"/>
              </a:rPr>
              <a:t>xStr</a:t>
            </a:r>
            <a:r>
              <a:rPr lang="en-US" altLang="en-US" sz="1400" dirty="0">
                <a:latin typeface="Courier New" panose="02070309020205020404" pitchFamily="49" charset="0"/>
              </a:rPr>
              <a:t> != "":</a:t>
            </a:r>
          </a:p>
          <a:p>
            <a:pPr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x = float(</a:t>
            </a:r>
            <a:r>
              <a:rPr lang="en-US" altLang="en-US" sz="1400" dirty="0" err="1">
                <a:latin typeface="Courier New" panose="02070309020205020404" pitchFamily="49" charset="0"/>
              </a:rPr>
              <a:t>xStr</a:t>
            </a:r>
            <a:r>
              <a:rPr lang="en-US" altLang="en-US" sz="1400" dirty="0">
                <a:latin typeface="Courier New" panose="02070309020205020404" pitchFamily="49" charset="0"/>
              </a:rPr>
              <a:t>)</a:t>
            </a:r>
          </a:p>
          <a:p>
            <a:pPr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total = total + x</a:t>
            </a:r>
          </a:p>
          <a:p>
            <a:pPr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count = count + 1</a:t>
            </a:r>
          </a:p>
          <a:p>
            <a:pPr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xStr</a:t>
            </a:r>
            <a:r>
              <a:rPr lang="en-US" altLang="en-US" sz="1400" dirty="0">
                <a:latin typeface="Courier New" panose="02070309020205020404" pitchFamily="49" charset="0"/>
              </a:rPr>
              <a:t> = input("Enter a number (&lt;Enter&gt; to quit) &gt;&gt; ")</a:t>
            </a:r>
          </a:p>
          <a:p>
            <a:pPr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print("\</a:t>
            </a:r>
            <a:r>
              <a:rPr lang="en-US" altLang="en-US" sz="1400" dirty="0" err="1">
                <a:latin typeface="Courier New" panose="02070309020205020404" pitchFamily="49" charset="0"/>
              </a:rPr>
              <a:t>nThe</a:t>
            </a:r>
            <a:r>
              <a:rPr lang="en-US" altLang="en-US" sz="1400" dirty="0">
                <a:latin typeface="Courier New" panose="02070309020205020404" pitchFamily="49" charset="0"/>
              </a:rPr>
              <a:t> average of the numbers is", total / count)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17CC569-4F77-4BDC-8C1B-86799FDE5B1D}" type="slidenum">
              <a:rPr lang="en-US" altLang="en-US" sz="1400"/>
              <a:pPr eaLnBrk="1" hangingPunct="1"/>
              <a:t>33</a:t>
            </a:fld>
            <a:endParaRPr lang="en-US" altLang="en-US" sz="140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Sentinel Loops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Enter a number (&lt;Enter&gt; to quit) &gt;&gt; 34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Enter a number (&lt;Enter&gt; to quit) &gt;&gt; 23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Enter a number (&lt;Enter&gt; to quit) &gt;&gt; 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Enter a number (&lt;Enter&gt; to quit) &gt;&gt; -25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Enter a number (&lt;Enter&gt; to quit) &gt;&gt; -34.4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Enter a number (&lt;Enter&gt; to quit) &gt;&gt; 22.7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Enter a number (&lt;Enter&gt; to quit) &gt;&gt;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The average of the numbers is 3.38333333333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4F605F55-1709-4479-B993-5DA3D45D3C95}" type="slidenum">
              <a:rPr lang="en-US" altLang="en-US" sz="1400"/>
              <a:pPr eaLnBrk="1" hangingPunct="1"/>
              <a:t>34</a:t>
            </a:fld>
            <a:endParaRPr lang="en-US" altLang="en-US" sz="140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Computing with Booleans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Courier New" panose="02070309020205020404" pitchFamily="49" charset="0"/>
              </a:rPr>
              <a:t>if </a:t>
            </a:r>
            <a:r>
              <a:rPr lang="en-US" altLang="en-US" dirty="0"/>
              <a:t>and </a:t>
            </a:r>
            <a:r>
              <a:rPr lang="en-US" altLang="en-US" dirty="0">
                <a:latin typeface="Courier New" panose="02070309020205020404" pitchFamily="49" charset="0"/>
              </a:rPr>
              <a:t>while</a:t>
            </a:r>
            <a:r>
              <a:rPr lang="en-US" altLang="en-US" dirty="0"/>
              <a:t> both use Boolean expressions.</a:t>
            </a:r>
          </a:p>
          <a:p>
            <a:pPr eaLnBrk="1" hangingPunct="1"/>
            <a:r>
              <a:rPr lang="en-US" altLang="en-US" dirty="0"/>
              <a:t>Boolean expressions evaluate to </a:t>
            </a:r>
            <a:r>
              <a:rPr lang="en-US" altLang="en-US" dirty="0">
                <a:latin typeface="Courier New" panose="02070309020205020404" pitchFamily="49" charset="0"/>
              </a:rPr>
              <a:t>True</a:t>
            </a:r>
            <a:r>
              <a:rPr lang="en-US" altLang="en-US" dirty="0"/>
              <a:t> or </a:t>
            </a:r>
            <a:r>
              <a:rPr lang="en-US" altLang="en-US" dirty="0">
                <a:latin typeface="Courier New" panose="02070309020205020404" pitchFamily="49" charset="0"/>
              </a:rPr>
              <a:t>False</a:t>
            </a:r>
            <a:r>
              <a:rPr lang="en-US" altLang="en-US" dirty="0"/>
              <a:t>.</a:t>
            </a:r>
          </a:p>
          <a:p>
            <a:pPr eaLnBrk="1" hangingPunct="1"/>
            <a:r>
              <a:rPr lang="en-US" altLang="en-US" dirty="0"/>
              <a:t>So far we’ve used Boolean expressions to compare two values, e.g. (</a:t>
            </a:r>
            <a:r>
              <a:rPr lang="en-US" altLang="en-US" dirty="0">
                <a:latin typeface="Courier New" panose="02070309020205020404" pitchFamily="49" charset="0"/>
              </a:rPr>
              <a:t>while x &gt;= 0</a:t>
            </a:r>
            <a:r>
              <a:rPr lang="en-US" altLang="en-US" dirty="0"/>
              <a:t>)</a:t>
            </a:r>
            <a:endParaRPr lang="en-US" altLang="en-US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676F555-3F53-4422-B976-ED9A219152AE}" type="slidenum">
              <a:rPr lang="en-US" altLang="en-US" sz="1400"/>
              <a:pPr eaLnBrk="1" hangingPunct="1"/>
              <a:t>35</a:t>
            </a:fld>
            <a:endParaRPr lang="en-US" altLang="en-US" sz="1400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Operators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Sometimes our simple expressions do not seem expressive enough.</a:t>
            </a:r>
          </a:p>
          <a:p>
            <a:pPr eaLnBrk="1" hangingPunct="1"/>
            <a:r>
              <a:rPr lang="en-US" altLang="en-US"/>
              <a:t>Suppose you need to determine whether two points are in the same position </a:t>
            </a:r>
            <a:r>
              <a:rPr lang="en-US" altLang="en-US">
                <a:latin typeface="Times New Roman" panose="02020603050405020304" pitchFamily="18" charset="0"/>
              </a:rPr>
              <a:t>–</a:t>
            </a:r>
            <a:r>
              <a:rPr lang="en-US" altLang="en-US"/>
              <a:t> their </a:t>
            </a:r>
            <a:r>
              <a:rPr lang="en-US" altLang="en-US" i="1"/>
              <a:t>x</a:t>
            </a:r>
            <a:r>
              <a:rPr lang="en-US" altLang="en-US"/>
              <a:t> coordinates are equal and their </a:t>
            </a:r>
            <a:r>
              <a:rPr lang="en-US" altLang="en-US" i="1"/>
              <a:t>y</a:t>
            </a:r>
            <a:r>
              <a:rPr lang="en-US" altLang="en-US"/>
              <a:t> coordinates are equal.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82C15EA-2903-417D-A53C-A1C62FDD22FF}" type="slidenum">
              <a:rPr lang="en-US" altLang="en-US" sz="1400"/>
              <a:pPr eaLnBrk="1" hangingPunct="1"/>
              <a:t>36</a:t>
            </a:fld>
            <a:endParaRPr lang="en-US" altLang="en-US" sz="1400"/>
          </a:p>
        </p:txBody>
      </p:sp>
      <p:sp>
        <p:nvSpPr>
          <p:cNvPr id="5222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Operators</a:t>
            </a:r>
          </a:p>
        </p:txBody>
      </p:sp>
      <p:sp>
        <p:nvSpPr>
          <p:cNvPr id="1505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>
                <a:latin typeface="Courier New" panose="02070309020205020404" pitchFamily="49" charset="0"/>
              </a:rPr>
              <a:t>if p1.getX() == p2.getX():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if p1.getY() == p2.getY():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    # points are the same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else: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    # points are different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else: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# points are different</a:t>
            </a:r>
          </a:p>
          <a:p>
            <a:pPr eaLnBrk="1" hangingPunct="1"/>
            <a:r>
              <a:rPr lang="en-US" altLang="en-US" sz="2800" dirty="0"/>
              <a:t>Clearly, this is an awkward way to evaluate multiple Boolean expressions!</a:t>
            </a:r>
          </a:p>
          <a:p>
            <a:pPr eaLnBrk="1" hangingPunct="1"/>
            <a:r>
              <a:rPr lang="en-US" altLang="en-US" sz="2800" dirty="0"/>
              <a:t>Let’s check out the three Boolean operators </a:t>
            </a:r>
            <a:r>
              <a:rPr lang="en-US" altLang="en-US" sz="2800" dirty="0">
                <a:latin typeface="Courier New" panose="02070309020205020404" pitchFamily="49" charset="0"/>
              </a:rPr>
              <a:t>and</a:t>
            </a:r>
            <a:r>
              <a:rPr lang="en-US" altLang="en-US" sz="2800" dirty="0"/>
              <a:t>, </a:t>
            </a:r>
            <a:r>
              <a:rPr lang="en-US" altLang="en-US" sz="2800" dirty="0">
                <a:latin typeface="Courier New" panose="02070309020205020404" pitchFamily="49" charset="0"/>
              </a:rPr>
              <a:t>or</a:t>
            </a:r>
            <a:r>
              <a:rPr lang="en-US" altLang="en-US" sz="2800" dirty="0"/>
              <a:t>, and </a:t>
            </a:r>
            <a:r>
              <a:rPr lang="en-US" altLang="en-US" sz="2800" dirty="0">
                <a:latin typeface="Courier New" panose="02070309020205020404" pitchFamily="49" charset="0"/>
              </a:rPr>
              <a:t>not</a:t>
            </a:r>
            <a:r>
              <a:rPr lang="en-US" altLang="en-US" sz="2800" dirty="0"/>
              <a:t>.</a:t>
            </a:r>
          </a:p>
          <a:p>
            <a:pPr eaLnBrk="1" hangingPunct="1"/>
            <a:endParaRPr lang="en-US" altLang="en-US" sz="1800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501C7B9F-5F39-4BFF-BF2C-EE27DE048F07}" type="slidenum">
              <a:rPr lang="en-US" altLang="en-US" sz="1400"/>
              <a:pPr eaLnBrk="1" hangingPunct="1"/>
              <a:t>37</a:t>
            </a:fld>
            <a:endParaRPr lang="en-US" altLang="en-US" sz="140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Operators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Boolean operators </a:t>
            </a:r>
            <a:r>
              <a:rPr lang="en-US" altLang="en-US">
                <a:latin typeface="Courier New" panose="02070309020205020404" pitchFamily="49" charset="0"/>
              </a:rPr>
              <a:t>and</a:t>
            </a:r>
            <a:r>
              <a:rPr lang="en-US" altLang="en-US"/>
              <a:t> and </a:t>
            </a:r>
            <a:r>
              <a:rPr lang="en-US" altLang="en-US">
                <a:latin typeface="Courier New" panose="02070309020205020404" pitchFamily="49" charset="0"/>
              </a:rPr>
              <a:t>or</a:t>
            </a:r>
            <a:r>
              <a:rPr lang="en-US" altLang="en-US"/>
              <a:t> are used to combine two Boolean expressions and produce a Boolean result.</a:t>
            </a:r>
          </a:p>
          <a:p>
            <a:pPr eaLnBrk="1" hangingPunct="1"/>
            <a:r>
              <a:rPr lang="en-US" altLang="en-US">
                <a:latin typeface="Courier New" panose="02070309020205020404" pitchFamily="49" charset="0"/>
              </a:rPr>
              <a:t>&lt;expr&gt; and &lt;expr&gt;</a:t>
            </a:r>
          </a:p>
          <a:p>
            <a:pPr eaLnBrk="1" hangingPunct="1"/>
            <a:r>
              <a:rPr lang="en-US" altLang="en-US">
                <a:latin typeface="Courier New" panose="02070309020205020404" pitchFamily="49" charset="0"/>
              </a:rPr>
              <a:t>&lt;expr&gt; or &lt;expr&gt;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C7B89EDF-EFCB-4CE1-906C-107706018E15}" type="slidenum">
              <a:rPr lang="en-US" altLang="en-US" sz="1400"/>
              <a:pPr eaLnBrk="1" hangingPunct="1"/>
              <a:t>38</a:t>
            </a:fld>
            <a:endParaRPr lang="en-US" altLang="en-US" sz="140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Operators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The </a:t>
            </a:r>
            <a:r>
              <a:rPr lang="en-US" altLang="en-US" sz="2800">
                <a:latin typeface="Courier New" panose="02070309020205020404" pitchFamily="49" charset="0"/>
              </a:rPr>
              <a:t>and</a:t>
            </a:r>
            <a:r>
              <a:rPr lang="en-US" altLang="en-US" sz="2800"/>
              <a:t> of two expressions is true exactly when both of the expressions are true.</a:t>
            </a:r>
          </a:p>
          <a:p>
            <a:pPr eaLnBrk="1" hangingPunct="1"/>
            <a:r>
              <a:rPr lang="en-US" altLang="en-US" sz="2800"/>
              <a:t>We can represent this in a </a:t>
            </a:r>
            <a:r>
              <a:rPr lang="en-US" altLang="en-US" sz="2800" i="1"/>
              <a:t>truth table</a:t>
            </a:r>
            <a:r>
              <a:rPr lang="en-US" altLang="en-US" sz="2800"/>
              <a:t>.</a:t>
            </a:r>
          </a:p>
        </p:txBody>
      </p:sp>
      <p:graphicFrame>
        <p:nvGraphicFramePr>
          <p:cNvPr id="152621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241005"/>
              </p:ext>
            </p:extLst>
          </p:nvPr>
        </p:nvGraphicFramePr>
        <p:xfrm>
          <a:off x="4724400" y="3733800"/>
          <a:ext cx="3048000" cy="2590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</a:t>
                      </a:r>
                      <a:endParaRPr kumimoji="0" lang="en-US" sz="2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Q</a:t>
                      </a:r>
                      <a:endParaRPr kumimoji="0" lang="en-US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 and Q</a:t>
                      </a:r>
                      <a:endParaRPr kumimoji="0" lang="en-US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0D7C833-C28C-4A92-8577-FE72E8A830B7}" type="slidenum">
              <a:rPr lang="en-US" altLang="en-US" sz="1400"/>
              <a:pPr eaLnBrk="1" hangingPunct="1"/>
              <a:t>39</a:t>
            </a:fld>
            <a:endParaRPr lang="en-US" altLang="en-US" sz="1400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Expressions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 the truth table, </a:t>
            </a:r>
            <a:r>
              <a:rPr lang="en-US" altLang="en-US" i="1" dirty="0"/>
              <a:t>P</a:t>
            </a:r>
            <a:r>
              <a:rPr lang="en-US" altLang="en-US" dirty="0"/>
              <a:t> and </a:t>
            </a:r>
            <a:r>
              <a:rPr lang="en-US" altLang="en-US" i="1" dirty="0"/>
              <a:t>Q</a:t>
            </a:r>
            <a:r>
              <a:rPr lang="en-US" altLang="en-US" dirty="0"/>
              <a:t> represent smaller Boolean expressions.</a:t>
            </a:r>
          </a:p>
          <a:p>
            <a:pPr eaLnBrk="1" hangingPunct="1"/>
            <a:r>
              <a:rPr lang="en-US" altLang="en-US" dirty="0"/>
              <a:t>Since each expression has two possible values, there are four possible combinations of values.</a:t>
            </a:r>
          </a:p>
          <a:p>
            <a:pPr eaLnBrk="1" hangingPunct="1"/>
            <a:r>
              <a:rPr lang="en-US" altLang="en-US" dirty="0"/>
              <a:t>The last column gives the value of </a:t>
            </a:r>
            <a:r>
              <a:rPr lang="en-US" altLang="en-US" dirty="0">
                <a:latin typeface="Courier New" panose="02070309020205020404" pitchFamily="49" charset="0"/>
              </a:rPr>
              <a:t>P and Q </a:t>
            </a:r>
            <a:r>
              <a:rPr lang="en-US" altLang="en-US" dirty="0"/>
              <a:t>for each combination.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A89B9E3D-6BBA-4307-9C7D-5D6B357D9BEB}" type="slidenum">
              <a:rPr lang="en-US" altLang="en-US" sz="1400"/>
              <a:pPr eaLnBrk="1" hangingPunct="1"/>
              <a:t>4</a:t>
            </a:fld>
            <a:endParaRPr lang="en-US" altLang="en-US" sz="140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Loops: A Quick Review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The </a:t>
            </a:r>
            <a:r>
              <a:rPr lang="en-US" altLang="en-US" dirty="0">
                <a:latin typeface="Courier New" panose="02070309020205020404" pitchFamily="49" charset="0"/>
              </a:rPr>
              <a:t>for</a:t>
            </a:r>
            <a:r>
              <a:rPr lang="en-US" altLang="en-US" dirty="0"/>
              <a:t> statement allows us to iterate through a sequence of values.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for &lt;var&gt; in &lt;sequence&gt;:</a:t>
            </a:r>
            <a:br>
              <a:rPr lang="en-US" altLang="en-US" dirty="0">
                <a:latin typeface="Courier New" panose="02070309020205020404" pitchFamily="49" charset="0"/>
              </a:rPr>
            </a:br>
            <a:r>
              <a:rPr lang="en-US" altLang="en-US" dirty="0">
                <a:latin typeface="Courier New" panose="02070309020205020404" pitchFamily="49" charset="0"/>
              </a:rPr>
              <a:t>   &lt;body&gt;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The loop index variable </a:t>
            </a:r>
            <a:r>
              <a:rPr lang="en-US" altLang="en-US" dirty="0">
                <a:latin typeface="Courier New" panose="02070309020205020404" pitchFamily="49" charset="0"/>
              </a:rPr>
              <a:t>var</a:t>
            </a:r>
            <a:r>
              <a:rPr lang="en-US" altLang="en-US" dirty="0"/>
              <a:t> takes on each successive value in the sequence, and the statements in the body of the loop are executed once for each value.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563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4906CA0-B19C-40F4-86F5-D9152D622557}" type="slidenum">
              <a:rPr lang="en-US" altLang="en-US" sz="1400"/>
              <a:pPr eaLnBrk="1" hangingPunct="1"/>
              <a:t>40</a:t>
            </a:fld>
            <a:endParaRPr lang="en-US" altLang="en-US" sz="140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Expressions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06688" y="2017713"/>
            <a:ext cx="7199312" cy="4114800"/>
          </a:xfrm>
        </p:spPr>
        <p:txBody>
          <a:bodyPr/>
          <a:lstStyle/>
          <a:p>
            <a:pPr eaLnBrk="1" hangingPunct="1"/>
            <a:r>
              <a:rPr lang="en-US" altLang="en-US" sz="2800"/>
              <a:t>The </a:t>
            </a:r>
            <a:r>
              <a:rPr lang="en-US" altLang="en-US" sz="2800">
                <a:latin typeface="Courier New" panose="02070309020205020404" pitchFamily="49" charset="0"/>
              </a:rPr>
              <a:t>or</a:t>
            </a:r>
            <a:r>
              <a:rPr lang="en-US" altLang="en-US" sz="2800"/>
              <a:t> of two expressions is true when either expression is true.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/>
          </a:p>
        </p:txBody>
      </p:sp>
      <p:graphicFrame>
        <p:nvGraphicFramePr>
          <p:cNvPr id="155683" name="Group 3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32404359"/>
              </p:ext>
            </p:extLst>
          </p:nvPr>
        </p:nvGraphicFramePr>
        <p:xfrm>
          <a:off x="4724400" y="3276601"/>
          <a:ext cx="3200400" cy="277971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5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3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</a:t>
                      </a:r>
                      <a:endParaRPr kumimoji="0" lang="en-US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Q</a:t>
                      </a:r>
                      <a:endParaRPr kumimoji="0" lang="en-US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 or Q</a:t>
                      </a:r>
                      <a:endParaRPr kumimoji="0" lang="en-US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644AFD7-5880-49B3-A83F-994753967A60}" type="slidenum">
              <a:rPr lang="en-US" altLang="en-US" sz="1400"/>
              <a:pPr eaLnBrk="1" hangingPunct="1"/>
              <a:t>41</a:t>
            </a:fld>
            <a:endParaRPr lang="en-US" altLang="en-US" sz="140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Expressions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only time </a:t>
            </a:r>
            <a:r>
              <a:rPr lang="en-US" altLang="en-US">
                <a:latin typeface="Courier New" panose="02070309020205020404" pitchFamily="49" charset="0"/>
              </a:rPr>
              <a:t>or</a:t>
            </a:r>
            <a:r>
              <a:rPr lang="en-US" altLang="en-US"/>
              <a:t> is false is when both expressions are false.</a:t>
            </a:r>
          </a:p>
          <a:p>
            <a:pPr eaLnBrk="1" hangingPunct="1"/>
            <a:r>
              <a:rPr lang="en-US" altLang="en-US"/>
              <a:t>Also, note that </a:t>
            </a:r>
            <a:r>
              <a:rPr lang="en-US" altLang="en-US">
                <a:latin typeface="Courier New" panose="02070309020205020404" pitchFamily="49" charset="0"/>
              </a:rPr>
              <a:t>or</a:t>
            </a:r>
            <a:r>
              <a:rPr lang="en-US" altLang="en-US"/>
              <a:t> is true when both expressions are true. This isn’t how we normally use “or” in language.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583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44683EA6-8ED4-412C-82F2-C672875D76E6}" type="slidenum">
              <a:rPr lang="en-US" altLang="en-US" sz="1400"/>
              <a:pPr eaLnBrk="1" hangingPunct="1"/>
              <a:t>42</a:t>
            </a:fld>
            <a:endParaRPr lang="en-US" altLang="en-US" sz="1400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Operators	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06688" y="2017714"/>
            <a:ext cx="7427912" cy="4383087"/>
          </a:xfrm>
        </p:spPr>
        <p:txBody>
          <a:bodyPr/>
          <a:lstStyle/>
          <a:p>
            <a:pPr eaLnBrk="1" hangingPunct="1"/>
            <a:r>
              <a:rPr lang="en-US" altLang="en-US" sz="2800"/>
              <a:t>The </a:t>
            </a:r>
            <a:r>
              <a:rPr lang="en-US" altLang="en-US" sz="2800">
                <a:latin typeface="Courier New" panose="02070309020205020404" pitchFamily="49" charset="0"/>
              </a:rPr>
              <a:t>not</a:t>
            </a:r>
            <a:r>
              <a:rPr lang="en-US" altLang="en-US" sz="2800"/>
              <a:t> operator computes the opposite of a Boolean expression.</a:t>
            </a:r>
          </a:p>
          <a:p>
            <a:pPr eaLnBrk="1" hangingPunct="1"/>
            <a:r>
              <a:rPr lang="en-US" altLang="en-US" sz="2800">
                <a:latin typeface="Courier New" panose="02070309020205020404" pitchFamily="49" charset="0"/>
              </a:rPr>
              <a:t>not</a:t>
            </a:r>
            <a:r>
              <a:rPr lang="en-US" altLang="en-US" sz="2800"/>
              <a:t> is a </a:t>
            </a:r>
            <a:r>
              <a:rPr lang="en-US" altLang="en-US" sz="2800" i="1"/>
              <a:t>unary</a:t>
            </a:r>
            <a:r>
              <a:rPr lang="en-US" altLang="en-US" sz="2800"/>
              <a:t> operator, meaning it operates on a single expression.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>
              <a:latin typeface="Courier New" panose="02070309020205020404" pitchFamily="49" charset="0"/>
            </a:endParaRPr>
          </a:p>
        </p:txBody>
      </p:sp>
      <p:graphicFrame>
        <p:nvGraphicFramePr>
          <p:cNvPr id="158740" name="Group 2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0166209"/>
              </p:ext>
            </p:extLst>
          </p:nvPr>
        </p:nvGraphicFramePr>
        <p:xfrm>
          <a:off x="5029200" y="4343400"/>
          <a:ext cx="2554288" cy="155442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77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</a:t>
                      </a:r>
                      <a:endParaRPr kumimoji="0" lang="en-US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not P</a:t>
                      </a:r>
                      <a:endParaRPr kumimoji="0" lang="en-US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54491D8E-283F-4D51-ACE0-CCDBEFA4BC45}" type="slidenum">
              <a:rPr lang="en-US" altLang="en-US" sz="1400"/>
              <a:pPr eaLnBrk="1" hangingPunct="1"/>
              <a:t>43</a:t>
            </a:fld>
            <a:endParaRPr lang="en-US" altLang="en-US" sz="1400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Operators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 can put these operators together to make arbitrarily complex Boolean expressions.</a:t>
            </a:r>
          </a:p>
          <a:p>
            <a:pPr eaLnBrk="1" hangingPunct="1"/>
            <a:r>
              <a:rPr lang="en-US" altLang="en-US"/>
              <a:t>The interpretation of the expressions relies on the precedence rules for the operators.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ABB89039-AD2F-4658-A236-3F7D2486FD5A}" type="slidenum">
              <a:rPr lang="en-US" altLang="en-US" sz="1400"/>
              <a:pPr eaLnBrk="1" hangingPunct="1"/>
              <a:t>44</a:t>
            </a:fld>
            <a:endParaRPr lang="en-US" altLang="en-US" sz="140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Operators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Consider </a:t>
            </a:r>
            <a:r>
              <a:rPr lang="en-US" altLang="en-US" sz="2800" dirty="0">
                <a:latin typeface="Courier New" panose="02070309020205020404" pitchFamily="49" charset="0"/>
              </a:rPr>
              <a:t>a or not b and 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How should this be evaluated?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The order of precedence, from high to low, is </a:t>
            </a:r>
            <a:r>
              <a:rPr lang="en-US" altLang="en-US" sz="2800" dirty="0">
                <a:latin typeface="Courier New" panose="02070309020205020404" pitchFamily="49" charset="0"/>
              </a:rPr>
              <a:t>not</a:t>
            </a:r>
            <a:r>
              <a:rPr lang="en-US" altLang="en-US" sz="2800" dirty="0"/>
              <a:t>, </a:t>
            </a:r>
            <a:r>
              <a:rPr lang="en-US" altLang="en-US" sz="2800" dirty="0">
                <a:latin typeface="Courier New" panose="02070309020205020404" pitchFamily="49" charset="0"/>
              </a:rPr>
              <a:t>and</a:t>
            </a:r>
            <a:r>
              <a:rPr lang="en-US" altLang="en-US" sz="2800" dirty="0"/>
              <a:t>, </a:t>
            </a:r>
            <a:r>
              <a:rPr lang="en-US" altLang="en-US" sz="2800" dirty="0">
                <a:latin typeface="Courier New" panose="02070309020205020404" pitchFamily="49" charset="0"/>
              </a:rPr>
              <a:t>or</a:t>
            </a:r>
            <a:r>
              <a:rPr lang="en-US" altLang="en-US" sz="28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This statement is equivalent to</a:t>
            </a:r>
            <a:br>
              <a:rPr lang="en-US" altLang="en-US" sz="2800" dirty="0"/>
            </a:br>
            <a:r>
              <a:rPr lang="en-US" altLang="en-US" sz="2800" dirty="0">
                <a:latin typeface="Courier New" panose="02070309020205020404" pitchFamily="49" charset="0"/>
              </a:rPr>
              <a:t>(a or ((not b) and c))</a:t>
            </a: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Since most people don’t memorize the Boolean precedence rules, use parentheses to prevent confusion.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7139ED3-D246-4EEA-B2D0-78E30EBE68F9}" type="slidenum">
              <a:rPr lang="en-US" altLang="en-US" sz="1400"/>
              <a:pPr eaLnBrk="1" hangingPunct="1"/>
              <a:t>45</a:t>
            </a:fld>
            <a:endParaRPr lang="en-US" altLang="en-US" sz="140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Operators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 test for the co-location of two points, we could use an </a:t>
            </a:r>
            <a:r>
              <a:rPr lang="en-US" altLang="en-US" dirty="0">
                <a:latin typeface="Courier New" panose="02070309020205020404" pitchFamily="49" charset="0"/>
              </a:rPr>
              <a:t>and</a:t>
            </a:r>
            <a:r>
              <a:rPr lang="en-US" altLang="en-US" dirty="0"/>
              <a:t>.</a:t>
            </a:r>
          </a:p>
          <a:p>
            <a:pPr eaLnBrk="1" hangingPunct="1"/>
            <a:r>
              <a:rPr lang="en-US" altLang="en-US" sz="2400" dirty="0">
                <a:latin typeface="Courier New" panose="02070309020205020404" pitchFamily="49" charset="0"/>
              </a:rPr>
              <a:t>if p1.getX() == p2.getX() and p2.getY() == p1.getY():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# points are the same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else: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# points are different</a:t>
            </a:r>
          </a:p>
          <a:p>
            <a:pPr eaLnBrk="1" hangingPunct="1"/>
            <a:r>
              <a:rPr lang="en-US" altLang="en-US" dirty="0"/>
              <a:t>The entire condition will be true </a:t>
            </a:r>
            <a:r>
              <a:rPr lang="en-US" altLang="en-US" i="1" dirty="0"/>
              <a:t>only</a:t>
            </a:r>
            <a:r>
              <a:rPr lang="en-US" altLang="en-US" dirty="0"/>
              <a:t> when both of the simpler conditions are true.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FE0191E0-BF6F-4B1A-B8D5-3714443E231F}" type="slidenum">
              <a:rPr lang="en-US" altLang="en-US" sz="1400"/>
              <a:pPr eaLnBrk="1" hangingPunct="1"/>
              <a:t>46</a:t>
            </a:fld>
            <a:endParaRPr lang="en-US" altLang="en-US" sz="1400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Operators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Say you</a:t>
            </a:r>
            <a:r>
              <a:rPr lang="en-US" altLang="en-US" sz="2800" dirty="0">
                <a:latin typeface="Times New Roman" panose="02020603050405020304" pitchFamily="18" charset="0"/>
              </a:rPr>
              <a:t>’</a:t>
            </a:r>
            <a:r>
              <a:rPr lang="en-US" altLang="en-US" sz="2800" dirty="0"/>
              <a:t>re writing a racquetball simulation. The game is over as soon as either player has scored 15 points.</a:t>
            </a:r>
          </a:p>
          <a:p>
            <a:pPr eaLnBrk="1" hangingPunct="1"/>
            <a:r>
              <a:rPr lang="en-US" altLang="en-US" sz="2800" dirty="0"/>
              <a:t>How can you represent that in a Boolean expression?</a:t>
            </a:r>
          </a:p>
          <a:p>
            <a:pPr eaLnBrk="1" hangingPunct="1"/>
            <a:r>
              <a:rPr lang="en-US" altLang="en-US" sz="2400" dirty="0" err="1">
                <a:latin typeface="Courier New" panose="02070309020205020404" pitchFamily="49" charset="0"/>
              </a:rPr>
              <a:t>scoreA</a:t>
            </a:r>
            <a:r>
              <a:rPr lang="en-US" altLang="en-US" sz="2400" dirty="0">
                <a:latin typeface="Courier New" panose="02070309020205020404" pitchFamily="49" charset="0"/>
              </a:rPr>
              <a:t> == 15 or </a:t>
            </a:r>
            <a:r>
              <a:rPr lang="en-US" altLang="en-US" sz="2400" dirty="0" err="1">
                <a:latin typeface="Courier New" panose="02070309020205020404" pitchFamily="49" charset="0"/>
              </a:rPr>
              <a:t>scoreB</a:t>
            </a:r>
            <a:r>
              <a:rPr lang="en-US" altLang="en-US" sz="2400" dirty="0">
                <a:latin typeface="Courier New" panose="02070309020205020404" pitchFamily="49" charset="0"/>
              </a:rPr>
              <a:t> == 15</a:t>
            </a:r>
          </a:p>
          <a:p>
            <a:pPr eaLnBrk="1" hangingPunct="1"/>
            <a:r>
              <a:rPr lang="en-US" altLang="en-US" sz="2800" dirty="0"/>
              <a:t>When either of the conditions becomes true, the entire expression is true. If neither condition is true, the expression is false.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D5766FC-BD6F-46C3-B076-C653D24B596E}" type="slidenum">
              <a:rPr lang="en-US" altLang="en-US" sz="1400"/>
              <a:pPr eaLnBrk="1" hangingPunct="1"/>
              <a:t>47</a:t>
            </a:fld>
            <a:endParaRPr lang="en-US" altLang="en-US" sz="1400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Operators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2017713"/>
            <a:ext cx="8193088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We want to construct a loop that continues as long as the game is </a:t>
            </a:r>
            <a:r>
              <a:rPr lang="en-US" altLang="en-US" b="1" dirty="0"/>
              <a:t>not</a:t>
            </a:r>
            <a:r>
              <a:rPr lang="en-US" altLang="en-US" dirty="0"/>
              <a:t> over.</a:t>
            </a:r>
          </a:p>
          <a:p>
            <a:pPr eaLnBrk="1" hangingPunct="1"/>
            <a:r>
              <a:rPr lang="en-US" altLang="en-US" dirty="0"/>
              <a:t>You can do this by taking the negation of the game-over condition as your loop condition!</a:t>
            </a:r>
          </a:p>
          <a:p>
            <a:pPr eaLnBrk="1" hangingPunct="1"/>
            <a:r>
              <a:rPr lang="en-US" altLang="en-US" sz="2400" dirty="0">
                <a:latin typeface="Courier New" panose="02070309020205020404" pitchFamily="49" charset="0"/>
              </a:rPr>
              <a:t>while not(</a:t>
            </a:r>
            <a:r>
              <a:rPr lang="en-US" altLang="en-US" sz="2400" dirty="0" err="1">
                <a:latin typeface="Courier New" panose="02070309020205020404" pitchFamily="49" charset="0"/>
              </a:rPr>
              <a:t>scoreA</a:t>
            </a:r>
            <a:r>
              <a:rPr lang="en-US" altLang="en-US" sz="2400" dirty="0">
                <a:latin typeface="Courier New" panose="02070309020205020404" pitchFamily="49" charset="0"/>
              </a:rPr>
              <a:t> == 15 or </a:t>
            </a:r>
            <a:r>
              <a:rPr lang="en-US" altLang="en-US" sz="2400" dirty="0" err="1">
                <a:latin typeface="Courier New" panose="02070309020205020404" pitchFamily="49" charset="0"/>
              </a:rPr>
              <a:t>scoreB</a:t>
            </a:r>
            <a:r>
              <a:rPr lang="en-US" altLang="en-US" sz="2400" dirty="0">
                <a:latin typeface="Courier New" panose="02070309020205020404" pitchFamily="49" charset="0"/>
              </a:rPr>
              <a:t> == 15):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#continue playing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5C89A0C-4B30-47D2-A420-398ABC73B6F6}" type="slidenum">
              <a:rPr lang="en-US" altLang="en-US" sz="1400"/>
              <a:pPr eaLnBrk="1" hangingPunct="1"/>
              <a:t>48</a:t>
            </a:fld>
            <a:endParaRPr lang="en-US" altLang="en-US" sz="1400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Operators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17713"/>
            <a:ext cx="102870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Some racquetball players also use a shutout condition to end the game, where if one player has scored 7 points and the other person hasn</a:t>
            </a:r>
            <a:r>
              <a:rPr lang="en-US" altLang="en-US" dirty="0">
                <a:latin typeface="Times New Roman" panose="02020603050405020304" pitchFamily="18" charset="0"/>
              </a:rPr>
              <a:t>’</a:t>
            </a:r>
            <a:r>
              <a:rPr lang="en-US" altLang="en-US" dirty="0"/>
              <a:t>t scored yet, the game is over.</a:t>
            </a:r>
          </a:p>
          <a:p>
            <a:pPr eaLnBrk="1" hangingPunct="1"/>
            <a:r>
              <a:rPr lang="en-US" altLang="en-US" sz="2000" dirty="0">
                <a:latin typeface="Courier New" panose="02070309020205020404" pitchFamily="49" charset="0"/>
              </a:rPr>
              <a:t>a == 15 or b == 15 or (a == 7 and b == 0) or (b == 7 and a == 0)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655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54ADD8A-F9E9-496A-9A11-CEABCC203EDA}" type="slidenum">
              <a:rPr lang="en-US" altLang="en-US" sz="1400"/>
              <a:pPr eaLnBrk="1" hangingPunct="1"/>
              <a:t>49</a:t>
            </a:fld>
            <a:endParaRPr lang="en-US" altLang="en-US" sz="1400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Operators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799" y="2017713"/>
            <a:ext cx="10096501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Let</a:t>
            </a:r>
            <a:r>
              <a:rPr lang="en-US" altLang="en-US" dirty="0">
                <a:latin typeface="Times New Roman" panose="02020603050405020304" pitchFamily="18" charset="0"/>
              </a:rPr>
              <a:t>’</a:t>
            </a:r>
            <a:r>
              <a:rPr lang="en-US" altLang="en-US" dirty="0"/>
              <a:t>s look at volleyball scoring. To win, a volleyball team needs to win by at least two points.</a:t>
            </a:r>
          </a:p>
          <a:p>
            <a:pPr eaLnBrk="1" hangingPunct="1"/>
            <a:r>
              <a:rPr lang="en-US" altLang="en-US" dirty="0"/>
              <a:t>In volleyball, a team wins at 15 points</a:t>
            </a:r>
          </a:p>
          <a:p>
            <a:pPr eaLnBrk="1" hangingPunct="1"/>
            <a:r>
              <a:rPr lang="en-US" altLang="en-US" dirty="0"/>
              <a:t>If the score is 15 </a:t>
            </a:r>
            <a:r>
              <a:rPr lang="en-US" altLang="en-US" dirty="0">
                <a:latin typeface="Times New Roman" panose="02020603050405020304" pitchFamily="18" charset="0"/>
              </a:rPr>
              <a:t>–</a:t>
            </a:r>
            <a:r>
              <a:rPr lang="en-US" altLang="en-US" dirty="0"/>
              <a:t> 14, play continues, just as it does for 21 </a:t>
            </a:r>
            <a:r>
              <a:rPr lang="en-US" altLang="en-US" dirty="0">
                <a:latin typeface="Times New Roman" panose="02020603050405020304" pitchFamily="18" charset="0"/>
              </a:rPr>
              <a:t>–</a:t>
            </a:r>
            <a:r>
              <a:rPr lang="en-US" altLang="en-US" dirty="0"/>
              <a:t> 20.</a:t>
            </a:r>
          </a:p>
          <a:p>
            <a:pPr eaLnBrk="1" hangingPunct="1"/>
            <a:r>
              <a:rPr lang="en-US" altLang="en-US" sz="2400" dirty="0">
                <a:latin typeface="Courier New" panose="02070309020205020404" pitchFamily="49" charset="0"/>
              </a:rPr>
              <a:t>(a &gt;= 15 and a - b &gt;= 2) or (b &gt;= 15 and b - a &gt;= 2)</a:t>
            </a:r>
          </a:p>
          <a:p>
            <a:pPr eaLnBrk="1" hangingPunct="1"/>
            <a:r>
              <a:rPr lang="en-US" altLang="en-US" sz="2400" dirty="0">
                <a:latin typeface="Courier New" panose="02070309020205020404" pitchFamily="49" charset="0"/>
              </a:rPr>
              <a:t>(a &gt;= 15 or b &gt;= 15) and abs(a - b) &gt;=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E576B2FB-2117-4ADA-809B-A69904F74431}" type="slidenum">
              <a:rPr lang="en-US" altLang="en-US" sz="1400"/>
              <a:pPr eaLnBrk="1" hangingPunct="1"/>
              <a:t>5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Loops: A Quick Review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Suppose we want to write a program that can compute the average of a series of numbers entered by the user.</a:t>
            </a:r>
          </a:p>
          <a:p>
            <a:pPr eaLnBrk="1" hangingPunct="1"/>
            <a:r>
              <a:rPr lang="en-US" altLang="en-US" sz="2800"/>
              <a:t>To make the program general, it should work with any size set of numbers.</a:t>
            </a:r>
          </a:p>
          <a:p>
            <a:pPr eaLnBrk="1" hangingPunct="1"/>
            <a:r>
              <a:rPr lang="en-US" altLang="en-US" sz="2800"/>
              <a:t>We don</a:t>
            </a:r>
            <a:r>
              <a:rPr lang="en-US" altLang="en-US" sz="2800">
                <a:latin typeface="Times New Roman" panose="02020603050405020304" pitchFamily="18" charset="0"/>
              </a:rPr>
              <a:t>’</a:t>
            </a:r>
            <a:r>
              <a:rPr lang="en-US" altLang="en-US" sz="2800"/>
              <a:t>t need to keep track of each number entered, we only need know the running sum and how many numbers have been added.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BA35B1CC-FBF2-4B1B-9213-C42E55A37487}" type="slidenum">
              <a:rPr lang="en-US" altLang="en-US" sz="1400"/>
              <a:pPr eaLnBrk="1" hangingPunct="1"/>
              <a:t>50</a:t>
            </a:fld>
            <a:endParaRPr lang="en-US" altLang="en-US" sz="1400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Algebra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ability to formulate, manipulate, and reason with Boolean expressions is an important skill.</a:t>
            </a:r>
          </a:p>
          <a:p>
            <a:pPr eaLnBrk="1" hangingPunct="1"/>
            <a:r>
              <a:rPr lang="en-US" altLang="en-US"/>
              <a:t>Boolean expressions obey certain algebraic laws called </a:t>
            </a:r>
            <a:r>
              <a:rPr lang="en-US" altLang="en-US" i="1"/>
              <a:t>Boolean logic </a:t>
            </a:r>
            <a:r>
              <a:rPr lang="en-US" altLang="en-US"/>
              <a:t>or </a:t>
            </a:r>
            <a:r>
              <a:rPr lang="en-US" altLang="en-US" i="1"/>
              <a:t>Boolean algebra.</a:t>
            </a:r>
            <a:endParaRPr lang="en-US" alt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B6DF7548-9612-4B7E-93F5-8856F6C8BB5A}" type="slidenum">
              <a:rPr lang="en-US" altLang="en-US" sz="1400"/>
              <a:pPr eaLnBrk="1" hangingPunct="1"/>
              <a:t>51</a:t>
            </a:fld>
            <a:endParaRPr lang="en-US" altLang="en-US" sz="1400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Algebra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06688" y="4419601"/>
            <a:ext cx="7772400" cy="1712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Courier New" panose="02070309020205020404" pitchFamily="49" charset="0"/>
              </a:rPr>
              <a:t>and</a:t>
            </a:r>
            <a:r>
              <a:rPr lang="en-US" altLang="en-US" sz="2800"/>
              <a:t> has properties similar to multiplication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Courier New" panose="02070309020205020404" pitchFamily="49" charset="0"/>
              </a:rPr>
              <a:t>or</a:t>
            </a:r>
            <a:r>
              <a:rPr lang="en-US" altLang="en-US" sz="2800"/>
              <a:t> has properties similar to addition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Courier New" panose="02070309020205020404" pitchFamily="49" charset="0"/>
              </a:rPr>
              <a:t>0</a:t>
            </a:r>
            <a:r>
              <a:rPr lang="en-US" altLang="en-US" sz="2800"/>
              <a:t> and </a:t>
            </a:r>
            <a:r>
              <a:rPr lang="en-US" altLang="en-US" sz="2800">
                <a:latin typeface="Courier New" panose="02070309020205020404" pitchFamily="49" charset="0"/>
              </a:rPr>
              <a:t>1</a:t>
            </a:r>
            <a:r>
              <a:rPr lang="en-US" altLang="en-US" sz="2800"/>
              <a:t> correspond to false and true, respectively.</a:t>
            </a:r>
            <a:endParaRPr lang="en-US" altLang="en-US" sz="2800">
              <a:latin typeface="Courier New" panose="02070309020205020404" pitchFamily="49" charset="0"/>
            </a:endParaRPr>
          </a:p>
        </p:txBody>
      </p:sp>
      <p:graphicFrame>
        <p:nvGraphicFramePr>
          <p:cNvPr id="168985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377939"/>
              </p:ext>
            </p:extLst>
          </p:nvPr>
        </p:nvGraphicFramePr>
        <p:xfrm>
          <a:off x="3429000" y="1952625"/>
          <a:ext cx="5294312" cy="2260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65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algebra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Boolean algebra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 * 0 = 0</a:t>
                      </a:r>
                      <a:endParaRPr kumimoji="0" lang="en-US" sz="2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 and false == false</a:t>
                      </a:r>
                      <a:endParaRPr kumimoji="0" lang="en-US" sz="2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 * 1 = a</a:t>
                      </a:r>
                      <a:endParaRPr kumimoji="0" lang="en-US" sz="2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 and true == a</a:t>
                      </a:r>
                      <a:endParaRPr kumimoji="0" lang="en-US" sz="2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 + 0 = a</a:t>
                      </a:r>
                      <a:endParaRPr kumimoji="0" lang="en-US" sz="2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 or false == a</a:t>
                      </a:r>
                      <a:endParaRPr kumimoji="0" lang="en-US" sz="2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23107C4-027D-4284-AD0B-C00BEEFFDDE0}" type="slidenum">
              <a:rPr lang="en-US" altLang="en-US" sz="1400"/>
              <a:pPr eaLnBrk="1" hangingPunct="1"/>
              <a:t>52</a:t>
            </a:fld>
            <a:endParaRPr lang="en-US" altLang="en-US" sz="1400" dirty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Algebra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2017713"/>
            <a:ext cx="9144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Anything </a:t>
            </a:r>
            <a:r>
              <a:rPr lang="en-US" altLang="en-US" dirty="0" err="1">
                <a:latin typeface="Courier New" panose="02070309020205020404" pitchFamily="49" charset="0"/>
              </a:rPr>
              <a:t>or</a:t>
            </a:r>
            <a:r>
              <a:rPr lang="en-US" altLang="en-US" dirty="0" err="1"/>
              <a:t>ed</a:t>
            </a:r>
            <a:r>
              <a:rPr lang="en-US" altLang="en-US" dirty="0"/>
              <a:t> with true is true:</a:t>
            </a:r>
            <a:br>
              <a:rPr lang="en-US" altLang="en-US" dirty="0"/>
            </a:br>
            <a:r>
              <a:rPr lang="en-US" altLang="en-US" sz="2400" dirty="0">
                <a:latin typeface="Courier New" panose="02070309020205020404" pitchFamily="49" charset="0"/>
              </a:rPr>
              <a:t>a or True == True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Both </a:t>
            </a:r>
            <a:r>
              <a:rPr lang="en-US" altLang="en-US" dirty="0">
                <a:latin typeface="Courier New" panose="02070309020205020404" pitchFamily="49" charset="0"/>
              </a:rPr>
              <a:t>and</a:t>
            </a:r>
            <a:r>
              <a:rPr lang="en-US" altLang="en-US" dirty="0"/>
              <a:t> </a:t>
            </a:r>
            <a:r>
              <a:rPr lang="en-US" altLang="en-US" dirty="0" err="1"/>
              <a:t>and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</a:rPr>
              <a:t>or</a:t>
            </a:r>
            <a:r>
              <a:rPr lang="en-US" altLang="en-US" dirty="0"/>
              <a:t> distribute:</a:t>
            </a:r>
            <a:br>
              <a:rPr lang="en-US" altLang="en-US" dirty="0"/>
            </a:br>
            <a:r>
              <a:rPr lang="en-US" altLang="en-US" sz="2400" dirty="0">
                <a:latin typeface="Courier New" panose="02070309020205020404" pitchFamily="49" charset="0"/>
              </a:rPr>
              <a:t>(a or (b and c)) == ((a or b) and (a or c))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(a and (b or c)) == ((a and b) or (a and c))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Double negatives cancel out:</a:t>
            </a:r>
            <a:br>
              <a:rPr lang="en-US" altLang="en-US" dirty="0"/>
            </a:br>
            <a:r>
              <a:rPr lang="en-US" altLang="en-US" sz="2400" dirty="0">
                <a:latin typeface="Courier New" panose="02070309020205020404" pitchFamily="49" charset="0"/>
              </a:rPr>
              <a:t>(not(not a)) == 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DeMorgan’s</a:t>
            </a:r>
            <a:r>
              <a:rPr lang="en-US" altLang="en-US" dirty="0"/>
              <a:t> laws:</a:t>
            </a:r>
            <a:br>
              <a:rPr lang="en-US" altLang="en-US" dirty="0"/>
            </a:br>
            <a:r>
              <a:rPr lang="en-US" altLang="en-US" sz="2400" dirty="0">
                <a:latin typeface="Courier New" panose="02070309020205020404" pitchFamily="49" charset="0"/>
              </a:rPr>
              <a:t>(not(a or b)) == ((not a) and (not b))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(not(a and b)) == ((not a) or (not b))</a:t>
            </a:r>
            <a:endParaRPr lang="en-US" altLang="en-US" sz="36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696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CA247D4F-1BD9-40D5-85F7-67E057ADA259}" type="slidenum">
              <a:rPr lang="en-US" altLang="en-US" sz="1400"/>
              <a:pPr eaLnBrk="1" hangingPunct="1"/>
              <a:t>53</a:t>
            </a:fld>
            <a:endParaRPr lang="en-US" altLang="en-US" sz="1400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Algebra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2017713"/>
            <a:ext cx="9448800" cy="41148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We can use these rules to simplify our Boolean expressions.</a:t>
            </a:r>
          </a:p>
          <a:p>
            <a:pPr eaLnBrk="1" hangingPunct="1"/>
            <a:r>
              <a:rPr lang="en-US" altLang="en-US" sz="2400" dirty="0">
                <a:latin typeface="Courier New" panose="02070309020205020404" pitchFamily="49" charset="0"/>
              </a:rPr>
              <a:t>while not(</a:t>
            </a:r>
            <a:r>
              <a:rPr lang="en-US" altLang="en-US" sz="2400" dirty="0" err="1">
                <a:latin typeface="Courier New" panose="02070309020205020404" pitchFamily="49" charset="0"/>
              </a:rPr>
              <a:t>scoreA</a:t>
            </a:r>
            <a:r>
              <a:rPr lang="en-US" altLang="en-US" sz="2400" dirty="0">
                <a:latin typeface="Courier New" panose="02070309020205020404" pitchFamily="49" charset="0"/>
              </a:rPr>
              <a:t> == 15 or </a:t>
            </a:r>
            <a:r>
              <a:rPr lang="en-US" altLang="en-US" sz="2400" dirty="0" err="1">
                <a:latin typeface="Courier New" panose="02070309020205020404" pitchFamily="49" charset="0"/>
              </a:rPr>
              <a:t>scoreB</a:t>
            </a:r>
            <a:r>
              <a:rPr lang="en-US" altLang="en-US" sz="2400" dirty="0">
                <a:latin typeface="Courier New" panose="02070309020205020404" pitchFamily="49" charset="0"/>
              </a:rPr>
              <a:t> == 15):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#continue playing</a:t>
            </a:r>
          </a:p>
          <a:p>
            <a:pPr eaLnBrk="1" hangingPunct="1"/>
            <a:r>
              <a:rPr lang="en-US" altLang="en-US" sz="2800" dirty="0"/>
              <a:t>This is saying something like “While it is not the case that player A has 15 or player B has 15, continue playing.”</a:t>
            </a:r>
          </a:p>
          <a:p>
            <a:pPr eaLnBrk="1" hangingPunct="1"/>
            <a:r>
              <a:rPr lang="en-US" altLang="en-US" sz="2800" dirty="0"/>
              <a:t>Applying </a:t>
            </a:r>
            <a:r>
              <a:rPr lang="en-US" altLang="en-US" sz="2800" dirty="0" err="1"/>
              <a:t>DeMorgan’s</a:t>
            </a:r>
            <a:r>
              <a:rPr lang="en-US" altLang="en-US" sz="2800" dirty="0"/>
              <a:t> law:</a:t>
            </a:r>
            <a:br>
              <a:rPr lang="en-US" altLang="en-US" sz="2800" dirty="0"/>
            </a:br>
            <a:r>
              <a:rPr lang="en-US" altLang="en-US" sz="2400" dirty="0">
                <a:latin typeface="Courier New" panose="02070309020205020404" pitchFamily="49" charset="0"/>
              </a:rPr>
              <a:t>while (not </a:t>
            </a:r>
            <a:r>
              <a:rPr lang="en-US" altLang="en-US" sz="2400" dirty="0" err="1">
                <a:latin typeface="Courier New" panose="02070309020205020404" pitchFamily="49" charset="0"/>
              </a:rPr>
              <a:t>scoreA</a:t>
            </a:r>
            <a:r>
              <a:rPr lang="en-US" altLang="en-US" sz="2400" dirty="0">
                <a:latin typeface="Courier New" panose="02070309020205020404" pitchFamily="49" charset="0"/>
              </a:rPr>
              <a:t> == 15) and (not </a:t>
            </a:r>
            <a:r>
              <a:rPr lang="en-US" altLang="en-US" sz="2400" dirty="0" err="1">
                <a:latin typeface="Courier New" panose="02070309020205020404" pitchFamily="49" charset="0"/>
              </a:rPr>
              <a:t>scoreB</a:t>
            </a:r>
            <a:r>
              <a:rPr lang="en-US" altLang="en-US" sz="2400" dirty="0">
                <a:latin typeface="Courier New" panose="02070309020205020404" pitchFamily="49" charset="0"/>
              </a:rPr>
              <a:t> == 15):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#continue playing</a:t>
            </a:r>
            <a:endParaRPr lang="en-US" altLang="en-US" sz="36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8B56D9C-612F-49FE-B488-18FB17F0ED65}" type="slidenum">
              <a:rPr lang="en-US" altLang="en-US" sz="1400"/>
              <a:pPr eaLnBrk="1" hangingPunct="1"/>
              <a:t>54</a:t>
            </a:fld>
            <a:endParaRPr lang="en-US" altLang="en-US" sz="1400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Algebra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This becomes:</a:t>
            </a:r>
            <a:br>
              <a:rPr lang="en-US" altLang="en-US" dirty="0"/>
            </a:br>
            <a:r>
              <a:rPr lang="en-US" altLang="en-US" sz="2400" dirty="0">
                <a:latin typeface="Courier New" panose="02070309020205020404" pitchFamily="49" charset="0"/>
              </a:rPr>
              <a:t>while </a:t>
            </a:r>
            <a:r>
              <a:rPr lang="en-US" altLang="en-US" sz="2400" dirty="0" err="1">
                <a:latin typeface="Courier New" panose="02070309020205020404" pitchFamily="49" charset="0"/>
              </a:rPr>
              <a:t>scoreA</a:t>
            </a:r>
            <a:r>
              <a:rPr lang="en-US" altLang="en-US" sz="2400" dirty="0">
                <a:latin typeface="Courier New" panose="02070309020205020404" pitchFamily="49" charset="0"/>
              </a:rPr>
              <a:t> != 15 and </a:t>
            </a:r>
            <a:r>
              <a:rPr lang="en-US" altLang="en-US" sz="2400" dirty="0" err="1">
                <a:latin typeface="Courier New" panose="02070309020205020404" pitchFamily="49" charset="0"/>
              </a:rPr>
              <a:t>scoreB</a:t>
            </a:r>
            <a:r>
              <a:rPr lang="en-US" altLang="en-US" sz="2400" dirty="0">
                <a:latin typeface="Courier New" panose="02070309020205020404" pitchFamily="49" charset="0"/>
              </a:rPr>
              <a:t> != 15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# continue playing</a:t>
            </a:r>
          </a:p>
          <a:p>
            <a:pPr eaLnBrk="1" hangingPunct="1"/>
            <a:r>
              <a:rPr lang="en-US" altLang="en-US" dirty="0"/>
              <a:t>Isn’t this easier to understand? “While player A has not reached 15 and player B has not reached 15, continue playing.”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F87EC413-747B-4855-A734-1BCA2409452A}" type="slidenum">
              <a:rPr lang="en-US" altLang="en-US" sz="1400"/>
              <a:pPr eaLnBrk="1" hangingPunct="1"/>
              <a:t>55</a:t>
            </a:fld>
            <a:endParaRPr lang="en-US" altLang="en-US" sz="1400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Algebra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Sometimes it</a:t>
            </a:r>
            <a:r>
              <a:rPr lang="en-US" altLang="en-US" sz="2800">
                <a:latin typeface="Times New Roman" panose="02020603050405020304" pitchFamily="18" charset="0"/>
              </a:rPr>
              <a:t>’</a:t>
            </a:r>
            <a:r>
              <a:rPr lang="en-US" altLang="en-US" sz="2800"/>
              <a:t>s easier to figure out when a loop should stop, rather than when the loop should continue.</a:t>
            </a:r>
          </a:p>
          <a:p>
            <a:pPr eaLnBrk="1" hangingPunct="1"/>
            <a:r>
              <a:rPr lang="en-US" altLang="en-US" sz="2800"/>
              <a:t>In this case, write the loop termination condition and put a </a:t>
            </a:r>
            <a:r>
              <a:rPr lang="en-US" altLang="en-US" sz="2800">
                <a:latin typeface="Courier New" panose="02070309020205020404" pitchFamily="49" charset="0"/>
              </a:rPr>
              <a:t>not</a:t>
            </a:r>
            <a:r>
              <a:rPr lang="en-US" altLang="en-US" sz="2800"/>
              <a:t> in front of it. After a couple applications of DeMorgan’s law you are ready to go with a simpler but equivalent expression.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727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7616C42-F596-4935-BB9C-0623D595AE35}" type="slidenum">
              <a:rPr lang="en-US" altLang="en-US" sz="1400"/>
              <a:pPr eaLnBrk="1" hangingPunct="1"/>
              <a:t>56</a:t>
            </a:fld>
            <a:endParaRPr lang="en-US" altLang="en-US" sz="1400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Other Common Structures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</a:t>
            </a:r>
            <a:r>
              <a:rPr lang="en-US" altLang="en-US" dirty="0">
                <a:latin typeface="Courier New" panose="02070309020205020404" pitchFamily="49" charset="0"/>
              </a:rPr>
              <a:t>if</a:t>
            </a:r>
            <a:r>
              <a:rPr lang="en-US" altLang="en-US" dirty="0"/>
              <a:t> and </a:t>
            </a:r>
            <a:r>
              <a:rPr lang="en-US" altLang="en-US" dirty="0">
                <a:latin typeface="Courier New" panose="02070309020205020404" pitchFamily="49" charset="0"/>
              </a:rPr>
              <a:t>while</a:t>
            </a:r>
            <a:r>
              <a:rPr lang="en-US" altLang="en-US" dirty="0"/>
              <a:t> can be used to express every conceivable algorithm.</a:t>
            </a:r>
          </a:p>
          <a:p>
            <a:pPr eaLnBrk="1" hangingPunct="1"/>
            <a:r>
              <a:rPr lang="en-US" altLang="en-US" dirty="0"/>
              <a:t>For certain problems, an alternative structure can be convenient.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7A7770A-C09E-440E-9BF8-EDC75BF9A066}" type="slidenum">
              <a:rPr lang="en-US" altLang="en-US" sz="1400"/>
              <a:pPr eaLnBrk="1" hangingPunct="1"/>
              <a:t>57</a:t>
            </a:fld>
            <a:endParaRPr lang="en-US" altLang="en-US" sz="1400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Post-Test Loop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Say we want to write a program that is supposed to get a nonnegative number from the user.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If the user types an incorrect input, the program asks for another value.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This process continues until a valid value has been entered.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This process is </a:t>
            </a:r>
            <a:r>
              <a:rPr lang="en-US" altLang="en-US" i="1"/>
              <a:t>input validation</a:t>
            </a:r>
            <a:r>
              <a:rPr lang="en-US" altLang="en-US"/>
              <a:t>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DCD07FA-7BD9-4835-83D1-96A682AD5276}" type="slidenum">
              <a:rPr lang="en-US" altLang="en-US" sz="1400"/>
              <a:pPr eaLnBrk="1" hangingPunct="1"/>
              <a:t>58</a:t>
            </a:fld>
            <a:endParaRPr lang="en-US" altLang="en-US" sz="140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Post-Test Loop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133601"/>
            <a:ext cx="8153400" cy="110648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repeat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get a number from the user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until number is &gt;= 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1375" y="1600200"/>
            <a:ext cx="3276600" cy="4490200"/>
          </a:xfrm>
          <a:prstGeom prst="rect">
            <a:avLst/>
          </a:prstGeom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757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4B398A1-0B0C-4899-AC31-E578AB3AA669}" type="slidenum">
              <a:rPr lang="en-US" altLang="en-US" sz="1400"/>
              <a:pPr eaLnBrk="1" hangingPunct="1"/>
              <a:t>59</a:t>
            </a:fld>
            <a:endParaRPr lang="en-US" altLang="en-US" sz="1400"/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Post-Test Loop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When the condition test comes after the body of the loop it</a:t>
            </a:r>
            <a:r>
              <a:rPr lang="en-US" altLang="en-US">
                <a:latin typeface="Times New Roman" panose="02020603050405020304" pitchFamily="18" charset="0"/>
              </a:rPr>
              <a:t>’</a:t>
            </a:r>
            <a:r>
              <a:rPr lang="en-US" altLang="en-US"/>
              <a:t>s called a </a:t>
            </a:r>
            <a:r>
              <a:rPr lang="en-US" altLang="en-US" i="1"/>
              <a:t>post-test</a:t>
            </a:r>
            <a:r>
              <a:rPr lang="en-US" altLang="en-US"/>
              <a:t> </a:t>
            </a:r>
            <a:r>
              <a:rPr lang="en-US" altLang="en-US" i="1"/>
              <a:t>loop</a:t>
            </a:r>
            <a:r>
              <a:rPr lang="en-US" altLang="en-US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 post-test loop always executes the body of the code at least once.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Python doesn</a:t>
            </a:r>
            <a:r>
              <a:rPr lang="en-US" altLang="en-US">
                <a:latin typeface="Times New Roman" panose="02020603050405020304" pitchFamily="18" charset="0"/>
              </a:rPr>
              <a:t>’</a:t>
            </a:r>
            <a:r>
              <a:rPr lang="en-US" altLang="en-US"/>
              <a:t>t have a built-in statement to do this, but we can do it with a slightly modified </a:t>
            </a:r>
            <a:r>
              <a:rPr lang="en-US" altLang="en-US">
                <a:latin typeface="Courier New" panose="02070309020205020404" pitchFamily="49" charset="0"/>
              </a:rPr>
              <a:t>while</a:t>
            </a:r>
            <a:r>
              <a:rPr lang="en-US" altLang="en-US"/>
              <a:t> loop.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9278381-3201-42FD-931A-1E01F73576B2}" type="slidenum">
              <a:rPr lang="en-US" altLang="en-US" sz="1400"/>
              <a:pPr eaLnBrk="1" hangingPunct="1"/>
              <a:t>6</a:t>
            </a:fld>
            <a:endParaRPr lang="en-US" altLang="en-US" sz="140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Loops: A Quick Review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Let’s write a program to compute the average of a series of numbers entered by the user.</a:t>
            </a:r>
          </a:p>
          <a:p>
            <a:pPr eaLnBrk="1" hangingPunct="1"/>
            <a:r>
              <a:rPr lang="en-US" altLang="en-US" dirty="0"/>
              <a:t>We</a:t>
            </a:r>
            <a:r>
              <a:rPr lang="en-US" altLang="en-US" dirty="0">
                <a:latin typeface="Times New Roman" panose="02020603050405020304" pitchFamily="18" charset="0"/>
              </a:rPr>
              <a:t>’</a:t>
            </a:r>
            <a:r>
              <a:rPr lang="en-US" altLang="en-US" dirty="0"/>
              <a:t>ve run into some of these things before!</a:t>
            </a:r>
          </a:p>
          <a:p>
            <a:pPr lvl="1" eaLnBrk="1" hangingPunct="1"/>
            <a:r>
              <a:rPr lang="en-US" altLang="en-US" dirty="0"/>
              <a:t>A series of numbers could be handled by some sort of loop. If there are </a:t>
            </a:r>
            <a:r>
              <a:rPr lang="en-US" altLang="en-US" i="1" dirty="0"/>
              <a:t>n</a:t>
            </a:r>
            <a:r>
              <a:rPr lang="en-US" altLang="en-US" dirty="0"/>
              <a:t> numbers, the loop should execute </a:t>
            </a:r>
            <a:r>
              <a:rPr lang="en-US" altLang="en-US" i="1" dirty="0"/>
              <a:t>n</a:t>
            </a:r>
            <a:r>
              <a:rPr lang="en-US" altLang="en-US" dirty="0"/>
              <a:t> times.</a:t>
            </a:r>
          </a:p>
          <a:p>
            <a:pPr lvl="1" eaLnBrk="1" hangingPunct="1"/>
            <a:r>
              <a:rPr lang="en-US" altLang="en-US" dirty="0"/>
              <a:t>We need a running sum. This will use an accumulator.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768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11172B00-98FD-461A-A56E-D6F85ED6C5F8}" type="slidenum">
              <a:rPr lang="en-US" altLang="en-US" sz="1400"/>
              <a:pPr eaLnBrk="1" hangingPunct="1"/>
              <a:t>60</a:t>
            </a:fld>
            <a:endParaRPr lang="en-US" altLang="en-US" sz="1400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Post-Test Loop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017713"/>
            <a:ext cx="105918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We seed the loop condition so we</a:t>
            </a:r>
            <a:r>
              <a:rPr lang="en-US" altLang="en-US" dirty="0">
                <a:latin typeface="Times New Roman" panose="02020603050405020304" pitchFamily="18" charset="0"/>
              </a:rPr>
              <a:t>’</a:t>
            </a:r>
            <a:r>
              <a:rPr lang="en-US" altLang="en-US" dirty="0"/>
              <a:t>re guaranteed to execute the loop once.</a:t>
            </a:r>
          </a:p>
          <a:p>
            <a:pPr eaLnBrk="1" hangingPunct="1"/>
            <a:r>
              <a:rPr lang="en-US" altLang="en-US" sz="2400" dirty="0">
                <a:latin typeface="Courier New" panose="02070309020205020404" pitchFamily="49" charset="0"/>
              </a:rPr>
              <a:t>number = -1       # start with an illegal value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while number &lt; 0: # to get into the loop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number = float(input("Enter a positive number: "))</a:t>
            </a:r>
          </a:p>
          <a:p>
            <a:pPr eaLnBrk="1" hangingPunct="1"/>
            <a:r>
              <a:rPr lang="en-US" altLang="en-US" dirty="0"/>
              <a:t>By setting </a:t>
            </a:r>
            <a:r>
              <a:rPr lang="en-US" altLang="en-US" dirty="0">
                <a:latin typeface="Courier New" panose="02070309020205020404" pitchFamily="49" charset="0"/>
              </a:rPr>
              <a:t>number</a:t>
            </a:r>
            <a:r>
              <a:rPr lang="en-US" altLang="en-US" dirty="0"/>
              <a:t> to –1, we force the loop body to execute at least once.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778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4999979A-C31C-42FB-A732-1BE3319172E5}" type="slidenum">
              <a:rPr lang="en-US" altLang="en-US" sz="1400"/>
              <a:pPr eaLnBrk="1" hangingPunct="1"/>
              <a:t>61</a:t>
            </a:fld>
            <a:endParaRPr lang="en-US" altLang="en-US" sz="1400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Post-Test Loop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Some programmers prefer to simulate a post-test loop by using the Python </a:t>
            </a:r>
            <a:r>
              <a:rPr lang="en-US" altLang="en-US">
                <a:latin typeface="Courier New" panose="02070309020205020404" pitchFamily="49" charset="0"/>
              </a:rPr>
              <a:t>break</a:t>
            </a:r>
            <a:r>
              <a:rPr lang="en-US" altLang="en-US"/>
              <a:t> statement.</a:t>
            </a:r>
          </a:p>
          <a:p>
            <a:pPr eaLnBrk="1" hangingPunct="1"/>
            <a:r>
              <a:rPr lang="en-US" altLang="en-US"/>
              <a:t>Executing </a:t>
            </a:r>
            <a:r>
              <a:rPr lang="en-US" altLang="en-US">
                <a:latin typeface="Courier New" panose="02070309020205020404" pitchFamily="49" charset="0"/>
              </a:rPr>
              <a:t>break</a:t>
            </a:r>
            <a:r>
              <a:rPr lang="en-US" altLang="en-US"/>
              <a:t> causes Python to immediately exit the enclosing loop.</a:t>
            </a:r>
          </a:p>
          <a:p>
            <a:pPr eaLnBrk="1" hangingPunct="1"/>
            <a:r>
              <a:rPr lang="en-US" altLang="en-US">
                <a:latin typeface="Courier New" panose="02070309020205020404" pitchFamily="49" charset="0"/>
              </a:rPr>
              <a:t>break</a:t>
            </a:r>
            <a:r>
              <a:rPr lang="en-US" altLang="en-US"/>
              <a:t> is sometimes used to exit what looks like an infinite loop.</a:t>
            </a:r>
            <a:endParaRPr lang="en-US" altLang="en-US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88316ED-3C92-4085-AFA2-8EC37E015783}" type="slidenum">
              <a:rPr lang="en-US" altLang="en-US" sz="1400"/>
              <a:pPr eaLnBrk="1" hangingPunct="1"/>
              <a:t>62</a:t>
            </a:fld>
            <a:endParaRPr lang="en-US" altLang="en-US" sz="1400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Post-Test Loop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017713"/>
            <a:ext cx="105156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The same algorithm implemented with a </a:t>
            </a:r>
            <a:r>
              <a:rPr lang="en-US" altLang="en-US" dirty="0">
                <a:latin typeface="Courier New" panose="02070309020205020404" pitchFamily="49" charset="0"/>
              </a:rPr>
              <a:t>break</a:t>
            </a:r>
            <a:r>
              <a:rPr lang="en-US" altLang="en-US" dirty="0"/>
              <a:t>:</a:t>
            </a:r>
            <a:br>
              <a:rPr lang="en-US" altLang="en-US" dirty="0"/>
            </a:br>
            <a:r>
              <a:rPr lang="en-US" altLang="en-US" sz="2400" dirty="0">
                <a:latin typeface="Courier New" panose="02070309020205020404" pitchFamily="49" charset="0"/>
              </a:rPr>
              <a:t>while True: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number = float(input("Enter a positive number: "))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if x &gt;= 0: break # Exit loop if number is valid</a:t>
            </a:r>
          </a:p>
          <a:p>
            <a:pPr eaLnBrk="1" hangingPunct="1"/>
            <a:r>
              <a:rPr lang="en-US" altLang="en-US" dirty="0"/>
              <a:t>A while loop continues as long as the expression evaluates to true. Since </a:t>
            </a:r>
            <a:r>
              <a:rPr lang="en-US" altLang="en-US" dirty="0">
                <a:latin typeface="Courier New" panose="02070309020205020404" pitchFamily="49" charset="0"/>
              </a:rPr>
              <a:t>True</a:t>
            </a:r>
            <a:r>
              <a:rPr lang="en-US" altLang="en-US" dirty="0"/>
              <a:t> </a:t>
            </a:r>
            <a:r>
              <a:rPr lang="en-US" altLang="en-US" i="1" dirty="0"/>
              <a:t>always</a:t>
            </a:r>
            <a:r>
              <a:rPr lang="en-US" altLang="en-US" dirty="0"/>
              <a:t> evaluates to true, it looks like an infinite loop!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798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CCFA60B8-3904-4717-8D70-CAB57F9840E5}" type="slidenum">
              <a:rPr lang="en-US" altLang="en-US" sz="1400"/>
              <a:pPr eaLnBrk="1" hangingPunct="1"/>
              <a:t>63</a:t>
            </a:fld>
            <a:endParaRPr lang="en-US" altLang="en-US" sz="1400"/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Post-Test Loop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When the value of </a:t>
            </a:r>
            <a:r>
              <a:rPr lang="en-US" altLang="en-US" i="1"/>
              <a:t>x</a:t>
            </a:r>
            <a:r>
              <a:rPr lang="en-US" altLang="en-US"/>
              <a:t> is nonnegative, the </a:t>
            </a:r>
            <a:r>
              <a:rPr lang="en-US" altLang="en-US">
                <a:latin typeface="Courier New" panose="02070309020205020404" pitchFamily="49" charset="0"/>
              </a:rPr>
              <a:t>break</a:t>
            </a:r>
            <a:r>
              <a:rPr lang="en-US" altLang="en-US"/>
              <a:t> statement executes, which terminates the loop.</a:t>
            </a:r>
          </a:p>
          <a:p>
            <a:pPr eaLnBrk="1" hangingPunct="1"/>
            <a:r>
              <a:rPr lang="en-US" altLang="en-US"/>
              <a:t>If the body of an </a:t>
            </a:r>
            <a:r>
              <a:rPr lang="en-US" altLang="en-US">
                <a:latin typeface="Courier New" panose="02070309020205020404" pitchFamily="49" charset="0"/>
              </a:rPr>
              <a:t>if</a:t>
            </a:r>
            <a:r>
              <a:rPr lang="en-US" altLang="en-US"/>
              <a:t> is only one line long, you can place it right after the </a:t>
            </a:r>
            <a:r>
              <a:rPr lang="en-US" altLang="en-US">
                <a:latin typeface="Courier New" panose="02070309020205020404" pitchFamily="49" charset="0"/>
              </a:rPr>
              <a:t>:</a:t>
            </a:r>
            <a:r>
              <a:rPr lang="en-US" altLang="en-US"/>
              <a:t>!</a:t>
            </a:r>
          </a:p>
          <a:p>
            <a:pPr eaLnBrk="1" hangingPunct="1"/>
            <a:r>
              <a:rPr lang="en-US" altLang="en-US"/>
              <a:t>Wouldn’t it be nice if the program gave a warning when the input was invalid?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BBEC2FC-D9CA-4370-BE22-B01F54EC0ED2}" type="slidenum">
              <a:rPr lang="en-US" altLang="en-US" sz="1400"/>
              <a:pPr eaLnBrk="1" hangingPunct="1"/>
              <a:t>64</a:t>
            </a:fld>
            <a:endParaRPr lang="en-US" altLang="en-US" sz="140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Post-Test Loop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11163301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In the </a:t>
            </a:r>
            <a:r>
              <a:rPr lang="en-US" altLang="en-US" dirty="0">
                <a:latin typeface="Courier New" panose="02070309020205020404" pitchFamily="49" charset="0"/>
              </a:rPr>
              <a:t>while</a:t>
            </a:r>
            <a:r>
              <a:rPr lang="en-US" altLang="en-US" dirty="0"/>
              <a:t> loop version, this is awkward:</a:t>
            </a:r>
            <a:br>
              <a:rPr lang="en-US" altLang="en-US" dirty="0"/>
            </a:br>
            <a:r>
              <a:rPr lang="en-US" altLang="en-US" sz="2400" dirty="0">
                <a:latin typeface="Courier New" panose="02070309020205020404" pitchFamily="49" charset="0"/>
              </a:rPr>
              <a:t>number = -1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while number &lt; 0: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number = float(input("Enter a positive number: "))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if number &lt; 0: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    print("The number you entered was not positive")</a:t>
            </a:r>
          </a:p>
          <a:p>
            <a:pPr eaLnBrk="1" hangingPunct="1"/>
            <a:r>
              <a:rPr lang="en-US" altLang="en-US" dirty="0"/>
              <a:t>We’re doing the validity check in two places!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819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B4408F6-6899-4E38-BF43-54C6D1F42D15}" type="slidenum">
              <a:rPr lang="en-US" altLang="en-US" sz="1400"/>
              <a:pPr eaLnBrk="1" hangingPunct="1"/>
              <a:t>65</a:t>
            </a:fld>
            <a:endParaRPr lang="en-US" altLang="en-US" sz="1400"/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Post-Test Loop</a:t>
            </a:r>
          </a:p>
        </p:txBody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17713"/>
            <a:ext cx="11277600" cy="41148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Adding the warning to the </a:t>
            </a:r>
            <a:r>
              <a:rPr lang="en-US" altLang="en-US" sz="2800" dirty="0">
                <a:latin typeface="Courier New" panose="02070309020205020404" pitchFamily="49" charset="0"/>
              </a:rPr>
              <a:t>break</a:t>
            </a:r>
            <a:r>
              <a:rPr lang="en-US" altLang="en-US" sz="2800" dirty="0"/>
              <a:t> version only adds an </a:t>
            </a:r>
            <a:r>
              <a:rPr lang="en-US" altLang="en-US" sz="2800" dirty="0">
                <a:latin typeface="Courier New" panose="02070309020205020404" pitchFamily="49" charset="0"/>
              </a:rPr>
              <a:t>else</a:t>
            </a:r>
            <a:r>
              <a:rPr lang="en-US" altLang="en-US" sz="2800" dirty="0"/>
              <a:t> statement:</a:t>
            </a:r>
            <a:br>
              <a:rPr lang="en-US" altLang="en-US" sz="2800" dirty="0"/>
            </a:br>
            <a:r>
              <a:rPr lang="en-US" altLang="en-US" sz="2400" dirty="0">
                <a:latin typeface="Courier New" panose="02070309020205020404" pitchFamily="49" charset="0"/>
              </a:rPr>
              <a:t>while True: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number = float(input("Enter a positive number: "))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if x &gt;= 0: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    break # Exit loop if number is valid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else: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    print("The number you entered was not positive.")</a:t>
            </a:r>
            <a:endParaRPr lang="en-US" altLang="en-US" sz="1800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823F04FC-672F-44B1-A30C-420E65049046}" type="slidenum">
              <a:rPr lang="en-US" altLang="en-US" sz="1400"/>
              <a:pPr eaLnBrk="1" hangingPunct="1"/>
              <a:t>66</a:t>
            </a:fld>
            <a:endParaRPr lang="en-US" altLang="en-US" sz="1400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Loop and a Half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17713"/>
            <a:ext cx="107442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Stylistically, some programmers prefer the following approach:</a:t>
            </a:r>
            <a:br>
              <a:rPr lang="en-US" altLang="en-US" dirty="0"/>
            </a:br>
            <a:r>
              <a:rPr lang="en-US" altLang="en-US" sz="2400" dirty="0">
                <a:latin typeface="Courier New" panose="02070309020205020404" pitchFamily="49" charset="0"/>
              </a:rPr>
              <a:t>while True: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number = float(input("Enter a positive number: "))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if x &gt;= 0: break # Loop exit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print("The number you entered was not positive")</a:t>
            </a:r>
          </a:p>
          <a:p>
            <a:pPr eaLnBrk="1" hangingPunct="1"/>
            <a:r>
              <a:rPr lang="en-US" altLang="en-US" dirty="0"/>
              <a:t>Here the loop exit is in the middle of the loop body. This is what we mean by a </a:t>
            </a:r>
            <a:r>
              <a:rPr lang="en-US" altLang="en-US" i="1" dirty="0"/>
              <a:t>loop and a half</a:t>
            </a:r>
            <a:r>
              <a:rPr lang="en-US" altLang="en-US" dirty="0"/>
              <a:t>.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839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5DBD036-F321-46AA-A748-ED62FEE2E092}" type="slidenum">
              <a:rPr lang="en-US" altLang="en-US" sz="1400"/>
              <a:pPr eaLnBrk="1" hangingPunct="1"/>
              <a:t>67</a:t>
            </a:fld>
            <a:endParaRPr lang="en-US" altLang="en-US" sz="1400"/>
          </a:p>
        </p:txBody>
      </p:sp>
      <p:sp>
        <p:nvSpPr>
          <p:cNvPr id="839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Loop and a Half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The loop and a half is an elegant way to avoid the priming read in a sentinel loop.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Courier New" panose="02070309020205020404" pitchFamily="49" charset="0"/>
              </a:rPr>
              <a:t>while True: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get next data item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if the item is the sentinel: break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process the item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This method is faithful to the idea of the sentinel loop, the sentinel value is not processed!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849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2191FB20-865D-4D79-A123-DE0E4BE34786}" type="slidenum">
              <a:rPr lang="en-US" altLang="en-US" sz="1400"/>
              <a:pPr eaLnBrk="1" hangingPunct="1"/>
              <a:t>68</a:t>
            </a:fld>
            <a:endParaRPr lang="en-US" altLang="en-US" sz="1400"/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Loop and a Half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7880" y="1905000"/>
            <a:ext cx="2936240" cy="4516749"/>
          </a:xfrm>
          <a:prstGeom prst="rect">
            <a:avLst/>
          </a:prstGeom>
        </p:spPr>
      </p:pic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860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6255C63F-CEC9-4EA9-A1D1-912A95C75AB7}" type="slidenum">
              <a:rPr lang="en-US" altLang="en-US" sz="1400"/>
              <a:pPr eaLnBrk="1" hangingPunct="1"/>
              <a:t>69</a:t>
            </a:fld>
            <a:endParaRPr lang="en-US" altLang="en-US" sz="1400"/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Loop and a Half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 use or not use </a:t>
            </a:r>
            <a:r>
              <a:rPr lang="en-US" altLang="en-US">
                <a:latin typeface="Courier New" panose="02070309020205020404" pitchFamily="49" charset="0"/>
              </a:rPr>
              <a:t>break</a:t>
            </a:r>
            <a:r>
              <a:rPr lang="en-US" altLang="en-US"/>
              <a:t>. That is the question!</a:t>
            </a:r>
          </a:p>
          <a:p>
            <a:pPr eaLnBrk="1" hangingPunct="1"/>
            <a:r>
              <a:rPr lang="en-US" altLang="en-US"/>
              <a:t>The use of break is mostly a matter of style and taste.</a:t>
            </a:r>
          </a:p>
          <a:p>
            <a:pPr eaLnBrk="1" hangingPunct="1"/>
            <a:r>
              <a:rPr lang="en-US" altLang="en-US"/>
              <a:t>Avoid using break often within loops, because the logic of a loop is hard to follow when there are multiple exits.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B224AE1-7EC3-463A-A67E-5160F4473078}" type="slidenum">
              <a:rPr lang="en-US" altLang="en-US" sz="1400"/>
              <a:pPr eaLnBrk="1" hangingPunct="1"/>
              <a:t>7</a:t>
            </a:fld>
            <a:endParaRPr lang="en-US" altLang="en-US" sz="140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Loops: A Quick Review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017713"/>
            <a:ext cx="8269288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Input the count of the numbers, n</a:t>
            </a:r>
          </a:p>
          <a:p>
            <a:pPr marL="0" indent="0" eaLnBrk="1" hangingPunct="1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Initialize total to 0</a:t>
            </a:r>
          </a:p>
          <a:p>
            <a:pPr marL="0" indent="0" eaLnBrk="1" hangingPunct="1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Loop n times</a:t>
            </a:r>
          </a:p>
          <a:p>
            <a:pPr marL="457200" lvl="1" indent="0" eaLnBrk="1" hangingPunct="1">
              <a:buNone/>
            </a:pPr>
            <a:r>
              <a:rPr lang="en-US" altLang="en-US" sz="3200" dirty="0">
                <a:latin typeface="Courier New" panose="02070309020205020404" pitchFamily="49" charset="0"/>
              </a:rPr>
              <a:t>Input a number, x</a:t>
            </a:r>
          </a:p>
          <a:p>
            <a:pPr marL="457200" lvl="1" indent="0" eaLnBrk="1" hangingPunct="1">
              <a:buNone/>
            </a:pPr>
            <a:r>
              <a:rPr lang="en-US" altLang="en-US" sz="3200" dirty="0">
                <a:latin typeface="Courier New" panose="02070309020205020404" pitchFamily="49" charset="0"/>
              </a:rPr>
              <a:t>Add x to total</a:t>
            </a:r>
          </a:p>
          <a:p>
            <a:pPr marL="0" indent="0" eaLnBrk="1" hangingPunct="1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Output average as total/n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870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4503D969-0278-4BDB-B264-5599A8371AD3}" type="slidenum">
              <a:rPr lang="en-US" altLang="en-US" sz="1400"/>
              <a:pPr eaLnBrk="1" hangingPunct="1"/>
              <a:t>70</a:t>
            </a:fld>
            <a:endParaRPr lang="en-US" altLang="en-US" sz="1400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Expressions</a:t>
            </a:r>
            <a:br>
              <a:rPr lang="en-US" altLang="en-US"/>
            </a:br>
            <a:r>
              <a:rPr lang="en-US" altLang="en-US"/>
              <a:t>as Decisions</a:t>
            </a:r>
          </a:p>
        </p:txBody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2017713"/>
            <a:ext cx="92964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Boolean expressions can be used as control structures themselves.</a:t>
            </a:r>
          </a:p>
          <a:p>
            <a:pPr eaLnBrk="1" hangingPunct="1"/>
            <a:r>
              <a:rPr lang="en-US" altLang="en-US" dirty="0"/>
              <a:t>Suppose you</a:t>
            </a:r>
            <a:r>
              <a:rPr lang="en-US" altLang="en-US" dirty="0">
                <a:latin typeface="Times New Roman" panose="02020603050405020304" pitchFamily="18" charset="0"/>
              </a:rPr>
              <a:t>’</a:t>
            </a:r>
            <a:r>
              <a:rPr lang="en-US" altLang="en-US" dirty="0"/>
              <a:t>re writing a program that keeps going as long as the user enters a response of </a:t>
            </a:r>
            <a:r>
              <a:rPr lang="en-US" altLang="en-US" dirty="0">
                <a:latin typeface="Times New Roman" panose="02020603050405020304" pitchFamily="18" charset="0"/>
              </a:rPr>
              <a:t>‘</a:t>
            </a:r>
            <a:r>
              <a:rPr lang="en-US" altLang="en-US" dirty="0"/>
              <a:t>y</a:t>
            </a:r>
            <a:r>
              <a:rPr lang="en-US" altLang="en-US" dirty="0">
                <a:latin typeface="Times New Roman" panose="02020603050405020304" pitchFamily="18" charset="0"/>
              </a:rPr>
              <a:t>’</a:t>
            </a:r>
            <a:r>
              <a:rPr lang="en-US" altLang="en-US" dirty="0"/>
              <a:t>.</a:t>
            </a:r>
          </a:p>
          <a:p>
            <a:pPr eaLnBrk="1" hangingPunct="1"/>
            <a:r>
              <a:rPr lang="en-US" altLang="en-US" dirty="0"/>
              <a:t>One way you could do it:</a:t>
            </a:r>
            <a:br>
              <a:rPr lang="en-US" altLang="en-US" dirty="0"/>
            </a:br>
            <a:r>
              <a:rPr lang="en-US" altLang="en-US" sz="2400" dirty="0">
                <a:latin typeface="Courier New" panose="02070309020205020404" pitchFamily="49" charset="0"/>
              </a:rPr>
              <a:t>while response == "y" or response == "Y":</a:t>
            </a:r>
            <a:endParaRPr lang="en-US" altLang="en-US" sz="2000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880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149F1C21-6FD2-4422-868C-2BFCB129D67B}" type="slidenum">
              <a:rPr lang="en-US" altLang="en-US" sz="1400"/>
              <a:pPr eaLnBrk="1" hangingPunct="1"/>
              <a:t>71</a:t>
            </a:fld>
            <a:endParaRPr lang="en-US" altLang="en-US" sz="1400"/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Boolean Expressions as Decisions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Be careful! You can</a:t>
            </a:r>
            <a:r>
              <a:rPr lang="en-US" altLang="en-US" sz="2800" dirty="0">
                <a:latin typeface="Times New Roman" panose="02020603050405020304" pitchFamily="18" charset="0"/>
              </a:rPr>
              <a:t>’</a:t>
            </a:r>
            <a:r>
              <a:rPr lang="en-US" altLang="en-US" sz="2800" dirty="0"/>
              <a:t>t take shortcuts:</a:t>
            </a:r>
            <a:br>
              <a:rPr lang="en-US" altLang="en-US" sz="2800" dirty="0"/>
            </a:br>
            <a:r>
              <a:rPr lang="en-US" altLang="en-US" sz="2400" dirty="0">
                <a:latin typeface="Courier New" panose="02070309020205020404" pitchFamily="49" charset="0"/>
              </a:rPr>
              <a:t>while response == "y" or "Y":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800" dirty="0"/>
              <a:t>Why doesn’t this work?</a:t>
            </a:r>
          </a:p>
          <a:p>
            <a:pPr eaLnBrk="1" hangingPunct="1"/>
            <a:r>
              <a:rPr lang="en-US" altLang="en-US" sz="2800" dirty="0"/>
              <a:t>Python has a </a:t>
            </a:r>
            <a:r>
              <a:rPr lang="en-US" altLang="en-US" sz="2800" dirty="0">
                <a:latin typeface="Courier New" panose="02070309020205020404" pitchFamily="49" charset="0"/>
              </a:rPr>
              <a:t>bool</a:t>
            </a:r>
            <a:r>
              <a:rPr lang="en-US" altLang="en-US" sz="2800" dirty="0"/>
              <a:t> type that internally uses 1 and 0 to represent </a:t>
            </a:r>
            <a:r>
              <a:rPr lang="en-US" altLang="en-US" sz="2800" dirty="0">
                <a:latin typeface="Courier New" panose="02070309020205020404" pitchFamily="49" charset="0"/>
              </a:rPr>
              <a:t>True</a:t>
            </a:r>
            <a:r>
              <a:rPr lang="en-US" altLang="en-US" sz="2800" dirty="0"/>
              <a:t> and </a:t>
            </a:r>
            <a:r>
              <a:rPr lang="en-US" altLang="en-US" sz="2800" dirty="0">
                <a:latin typeface="Courier New" panose="02070309020205020404" pitchFamily="49" charset="0"/>
              </a:rPr>
              <a:t>False</a:t>
            </a:r>
            <a:r>
              <a:rPr lang="en-US" altLang="en-US" sz="2800" dirty="0"/>
              <a:t>, respectively.</a:t>
            </a:r>
          </a:p>
          <a:p>
            <a:pPr eaLnBrk="1" hangingPunct="1"/>
            <a:r>
              <a:rPr lang="en-US" altLang="en-US" sz="2800" dirty="0"/>
              <a:t>The Python condition operators, like </a:t>
            </a:r>
            <a:r>
              <a:rPr lang="en-US" altLang="en-US" sz="2800" dirty="0">
                <a:latin typeface="Courier New" panose="02070309020205020404" pitchFamily="49" charset="0"/>
              </a:rPr>
              <a:t>==</a:t>
            </a:r>
            <a:r>
              <a:rPr lang="en-US" altLang="en-US" sz="2800" dirty="0"/>
              <a:t>, always evaluate to a value of type </a:t>
            </a:r>
            <a:r>
              <a:rPr lang="en-US" altLang="en-US" sz="2800" dirty="0">
                <a:latin typeface="Courier New" panose="02070309020205020404" pitchFamily="49" charset="0"/>
              </a:rPr>
              <a:t>bool</a:t>
            </a:r>
            <a:r>
              <a:rPr lang="en-US" altLang="en-US" sz="2800" dirty="0"/>
              <a:t>. 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890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E9A7B09-5938-498C-8448-AAF1C3F234DE}" type="slidenum">
              <a:rPr lang="en-US" altLang="en-US" sz="1400"/>
              <a:pPr eaLnBrk="1" hangingPunct="1"/>
              <a:t>72</a:t>
            </a:fld>
            <a:endParaRPr lang="en-US" altLang="en-US" sz="1400"/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Boolean Expressions as Decisions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However, Python will let you evaluate any built-in data type as a Boolean. For numbers (int, float, and long ints), zero is considered </a:t>
            </a:r>
            <a:r>
              <a:rPr lang="en-US" altLang="en-US">
                <a:latin typeface="Courier New" panose="02070309020205020404" pitchFamily="49" charset="0"/>
              </a:rPr>
              <a:t>False</a:t>
            </a:r>
            <a:r>
              <a:rPr lang="en-US" altLang="en-US"/>
              <a:t>, anything else is considered </a:t>
            </a:r>
            <a:r>
              <a:rPr lang="en-US" altLang="en-US">
                <a:latin typeface="Courier New" panose="02070309020205020404" pitchFamily="49" charset="0"/>
              </a:rPr>
              <a:t>True</a:t>
            </a:r>
            <a:r>
              <a:rPr lang="en-US" altLang="en-US"/>
              <a:t>.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901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1193D7D1-5124-4950-AC97-9C727898611A}" type="slidenum">
              <a:rPr lang="en-US" altLang="en-US" sz="1400"/>
              <a:pPr eaLnBrk="1" hangingPunct="1"/>
              <a:t>73</a:t>
            </a:fld>
            <a:endParaRPr lang="en-US" altLang="en-US" sz="1400"/>
          </a:p>
        </p:txBody>
      </p:sp>
      <p:sp>
        <p:nvSpPr>
          <p:cNvPr id="901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Boolean Expressions as Decisions</a:t>
            </a:r>
          </a:p>
        </p:txBody>
      </p:sp>
      <p:sp>
        <p:nvSpPr>
          <p:cNvPr id="901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&gt;&gt;&gt; bool(0)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False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&gt;&gt;&gt; bool(1)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True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&gt;&gt;&gt; bool(32)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True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&gt;&gt;&gt; bool("Hello")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True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&gt;&gt;&gt; bool("")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False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&gt;&gt;&gt; bool([1,2,3])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True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&gt;&gt;&gt; bool([])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False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911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2E536FB1-FF57-4330-BC0F-7EE8D139C779}" type="slidenum">
              <a:rPr lang="en-US" altLang="en-US" sz="1400"/>
              <a:pPr eaLnBrk="1" hangingPunct="1"/>
              <a:t>74</a:t>
            </a:fld>
            <a:endParaRPr lang="en-US" altLang="en-US" sz="1400"/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Boolean Expressions as Decisions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 empty sequence is interpreted as </a:t>
            </a:r>
            <a:r>
              <a:rPr lang="en-US" altLang="en-US">
                <a:latin typeface="Courier New" panose="02070309020205020404" pitchFamily="49" charset="0"/>
              </a:rPr>
              <a:t>False</a:t>
            </a:r>
            <a:r>
              <a:rPr lang="en-US" altLang="en-US"/>
              <a:t> while any non-empty sequence is taken to mean </a:t>
            </a:r>
            <a:r>
              <a:rPr lang="en-US" altLang="en-US">
                <a:latin typeface="Courier New" panose="02070309020205020404" pitchFamily="49" charset="0"/>
              </a:rPr>
              <a:t>True</a:t>
            </a:r>
            <a:r>
              <a:rPr lang="en-US" altLang="en-US"/>
              <a:t>.</a:t>
            </a:r>
          </a:p>
          <a:p>
            <a:pPr eaLnBrk="1" hangingPunct="1"/>
            <a:r>
              <a:rPr lang="en-US" altLang="en-US"/>
              <a:t>The Boolean operators have operational definitions that make them useful for other purposes.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921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FAE1DA29-1EAE-46B5-82F5-B401DD1010BD}" type="slidenum">
              <a:rPr lang="en-US" altLang="en-US" sz="1400"/>
              <a:pPr eaLnBrk="1" hangingPunct="1"/>
              <a:t>75</a:t>
            </a:fld>
            <a:endParaRPr lang="en-US" altLang="en-US" sz="1400"/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Boolean Expressions as Decisions</a:t>
            </a:r>
          </a:p>
        </p:txBody>
      </p:sp>
      <p:graphicFrame>
        <p:nvGraphicFramePr>
          <p:cNvPr id="193563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101322"/>
              </p:ext>
            </p:extLst>
          </p:nvPr>
        </p:nvGraphicFramePr>
        <p:xfrm>
          <a:off x="2819400" y="2133600"/>
          <a:ext cx="6477001" cy="3657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Operator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Operational definition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x and y</a:t>
                      </a:r>
                      <a:endParaRPr kumimoji="0" lang="en-US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If x is false, return x. Otherwise, return y.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x or y</a:t>
                      </a:r>
                      <a:endParaRPr kumimoji="0" lang="en-US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If x is true, return x. Otherwise, return y.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not x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If x is false, return True. Otherwise, return False.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Times New Roman" pitchFamily="1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931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573E41F8-FF2B-4A92-9796-AB0EE57113F2}" type="slidenum">
              <a:rPr lang="en-US" altLang="en-US" sz="1400"/>
              <a:pPr eaLnBrk="1" hangingPunct="1"/>
              <a:t>76</a:t>
            </a:fld>
            <a:endParaRPr lang="en-US" altLang="en-US" sz="1400"/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Boolean Expressions as Decisions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Consider </a:t>
            </a:r>
            <a:r>
              <a:rPr lang="en-US" altLang="en-US" i="1"/>
              <a:t>x</a:t>
            </a:r>
            <a:r>
              <a:rPr lang="en-US" altLang="en-US"/>
              <a:t> </a:t>
            </a:r>
            <a:r>
              <a:rPr lang="en-US" altLang="en-US">
                <a:latin typeface="Courier New" panose="02070309020205020404" pitchFamily="49" charset="0"/>
              </a:rPr>
              <a:t>and</a:t>
            </a:r>
            <a:r>
              <a:rPr lang="en-US" altLang="en-US"/>
              <a:t> </a:t>
            </a:r>
            <a:r>
              <a:rPr lang="en-US" altLang="en-US" i="1"/>
              <a:t>y</a:t>
            </a:r>
            <a:r>
              <a:rPr lang="en-US" altLang="en-US"/>
              <a:t>. In order for this to be true, both </a:t>
            </a:r>
            <a:r>
              <a:rPr lang="en-US" altLang="en-US" i="1"/>
              <a:t>x</a:t>
            </a:r>
            <a:r>
              <a:rPr lang="en-US" altLang="en-US"/>
              <a:t> and </a:t>
            </a:r>
            <a:r>
              <a:rPr lang="en-US" altLang="en-US" i="1"/>
              <a:t>y</a:t>
            </a:r>
            <a:r>
              <a:rPr lang="en-US" altLang="en-US"/>
              <a:t> must be true.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As soon as one of them is found to be false, we know the expression as a whole is false and we don’t need to finish evaluating the expression.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So, if </a:t>
            </a:r>
            <a:r>
              <a:rPr lang="en-US" altLang="en-US" i="1"/>
              <a:t>x</a:t>
            </a:r>
            <a:r>
              <a:rPr lang="en-US" altLang="en-US"/>
              <a:t> is false, Python should return a false result, namely </a:t>
            </a:r>
            <a:r>
              <a:rPr lang="en-US" altLang="en-US" i="1"/>
              <a:t>x</a:t>
            </a:r>
            <a:r>
              <a:rPr lang="en-US" altLang="en-US"/>
              <a:t>.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942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AA52289B-5A33-4EAA-ACA8-DCFD7838EA0A}" type="slidenum">
              <a:rPr lang="en-US" altLang="en-US" sz="1400"/>
              <a:pPr eaLnBrk="1" hangingPunct="1"/>
              <a:t>77</a:t>
            </a:fld>
            <a:endParaRPr lang="en-US" altLang="en-US" sz="1400"/>
          </a:p>
        </p:txBody>
      </p:sp>
      <p:sp>
        <p:nvSpPr>
          <p:cNvPr id="942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Boolean Expressions as Decisions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If </a:t>
            </a:r>
            <a:r>
              <a:rPr lang="en-US" altLang="en-US" i="1"/>
              <a:t>x</a:t>
            </a:r>
            <a:r>
              <a:rPr lang="en-US" altLang="en-US"/>
              <a:t> is true, then whether the expression as a whole is true or false depends on </a:t>
            </a:r>
            <a:r>
              <a:rPr lang="en-US" altLang="en-US" i="1"/>
              <a:t>y</a:t>
            </a:r>
            <a:r>
              <a:rPr lang="en-US" altLang="en-US"/>
              <a:t>.</a:t>
            </a:r>
          </a:p>
          <a:p>
            <a:pPr eaLnBrk="1" hangingPunct="1"/>
            <a:r>
              <a:rPr lang="en-US" altLang="en-US"/>
              <a:t>By returning </a:t>
            </a:r>
            <a:r>
              <a:rPr lang="en-US" altLang="en-US" i="1"/>
              <a:t>y</a:t>
            </a:r>
            <a:r>
              <a:rPr lang="en-US" altLang="en-US"/>
              <a:t>, if </a:t>
            </a:r>
            <a:r>
              <a:rPr lang="en-US" altLang="en-US" i="1"/>
              <a:t>y</a:t>
            </a:r>
            <a:r>
              <a:rPr lang="en-US" altLang="en-US"/>
              <a:t> is true, then true is returned. If </a:t>
            </a:r>
            <a:r>
              <a:rPr lang="en-US" altLang="en-US" i="1"/>
              <a:t>y</a:t>
            </a:r>
            <a:r>
              <a:rPr lang="en-US" altLang="en-US"/>
              <a:t> is false, then false is returned.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952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FCFCA4-3669-40C5-A50E-714AE2344FB9}" type="slidenum">
              <a:rPr lang="en-US" altLang="en-US" sz="1400"/>
              <a:pPr eaLnBrk="1" hangingPunct="1"/>
              <a:t>78</a:t>
            </a:fld>
            <a:endParaRPr lang="en-US" altLang="en-US" sz="1400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Boolean Expressions as Decisions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These definitions show that Python</a:t>
            </a:r>
            <a:r>
              <a:rPr lang="en-US" altLang="en-US">
                <a:latin typeface="Times New Roman" panose="02020603050405020304" pitchFamily="18" charset="0"/>
              </a:rPr>
              <a:t>’</a:t>
            </a:r>
            <a:r>
              <a:rPr lang="en-US" altLang="en-US"/>
              <a:t>s Booleans are </a:t>
            </a:r>
            <a:r>
              <a:rPr lang="en-US" altLang="en-US" i="1"/>
              <a:t>short-circuit</a:t>
            </a:r>
            <a:r>
              <a:rPr lang="en-US" altLang="en-US"/>
              <a:t> operators, meaning that a true or false is returned as soon as the result is known.</a:t>
            </a:r>
          </a:p>
          <a:p>
            <a:pPr eaLnBrk="1" hangingPunct="1"/>
            <a:r>
              <a:rPr lang="en-US" altLang="en-US"/>
              <a:t>In an </a:t>
            </a:r>
            <a:r>
              <a:rPr lang="en-US" altLang="en-US">
                <a:latin typeface="Courier New" panose="02070309020205020404" pitchFamily="49" charset="0"/>
              </a:rPr>
              <a:t>and</a:t>
            </a:r>
            <a:r>
              <a:rPr lang="en-US" altLang="en-US"/>
              <a:t> where the first expression is false and in an </a:t>
            </a:r>
            <a:r>
              <a:rPr lang="en-US" altLang="en-US">
                <a:latin typeface="Courier New" panose="02070309020205020404" pitchFamily="49" charset="0"/>
              </a:rPr>
              <a:t>or</a:t>
            </a:r>
            <a:r>
              <a:rPr lang="en-US" altLang="en-US"/>
              <a:t>, where the first expression is true, Python will not evaluate the second expression.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962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2F91310D-6CB2-4133-9877-3354A7C52574}" type="slidenum">
              <a:rPr lang="en-US" altLang="en-US" sz="1400"/>
              <a:pPr eaLnBrk="1" hangingPunct="1"/>
              <a:t>79</a:t>
            </a:fld>
            <a:endParaRPr lang="en-US" altLang="en-US" sz="1400"/>
          </a:p>
        </p:txBody>
      </p:sp>
      <p:sp>
        <p:nvSpPr>
          <p:cNvPr id="962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Expressions as Decisions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>
                <a:latin typeface="Courier New" panose="02070309020205020404" pitchFamily="49" charset="0"/>
              </a:rPr>
              <a:t>response == "y" or "Y"</a:t>
            </a:r>
          </a:p>
          <a:p>
            <a:pPr eaLnBrk="1" hangingPunct="1"/>
            <a:r>
              <a:rPr lang="en-US" altLang="en-US" sz="2800" dirty="0"/>
              <a:t>The Boolean operator is combining two operations.</a:t>
            </a:r>
          </a:p>
          <a:p>
            <a:pPr eaLnBrk="1" hangingPunct="1"/>
            <a:r>
              <a:rPr lang="en-US" altLang="en-US" sz="2800" dirty="0"/>
              <a:t>Here’s an equivalent expression:</a:t>
            </a:r>
            <a:br>
              <a:rPr lang="en-US" altLang="en-US" sz="2800" dirty="0"/>
            </a:br>
            <a:r>
              <a:rPr lang="en-US" altLang="en-US" sz="2400" dirty="0">
                <a:latin typeface="Courier New" panose="02070309020205020404" pitchFamily="49" charset="0"/>
              </a:rPr>
              <a:t>(response == "y") or ("Y")</a:t>
            </a:r>
          </a:p>
          <a:p>
            <a:pPr eaLnBrk="1" hangingPunct="1"/>
            <a:r>
              <a:rPr lang="en-US" altLang="en-US" sz="2800" dirty="0"/>
              <a:t>By the operational description of </a:t>
            </a:r>
            <a:r>
              <a:rPr lang="en-US" altLang="en-US" sz="2800" dirty="0">
                <a:latin typeface="Courier New" panose="02070309020205020404" pitchFamily="49" charset="0"/>
              </a:rPr>
              <a:t>or</a:t>
            </a:r>
            <a:r>
              <a:rPr lang="en-US" altLang="en-US" sz="2800" dirty="0"/>
              <a:t>, this expression returns either </a:t>
            </a:r>
            <a:r>
              <a:rPr lang="en-US" altLang="en-US" sz="2800" dirty="0">
                <a:latin typeface="Courier New" panose="02070309020205020404" pitchFamily="49" charset="0"/>
              </a:rPr>
              <a:t>True</a:t>
            </a:r>
            <a:r>
              <a:rPr lang="en-US" altLang="en-US" sz="2800" dirty="0"/>
              <a:t>, if response[0] equals “y”, or “Y”, both of which are interpreted by Python as true.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6662668D-CFF2-476E-A8C5-0875E3300A8C}" type="slidenum">
              <a:rPr lang="en-US" altLang="en-US" sz="1400"/>
              <a:pPr eaLnBrk="1" hangingPunct="1"/>
              <a:t>8</a:t>
            </a:fld>
            <a:endParaRPr lang="en-US" altLang="en-US" sz="140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Loops: A Quick Review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06688" y="2017713"/>
            <a:ext cx="7961312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# average1.py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#    A program to average a set of numbers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#    Illustrates counted loop with accumulator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eaLnBrk="1" hangingPunct="1">
              <a:buNone/>
            </a:pPr>
            <a:r>
              <a:rPr lang="en-US" altLang="en-US" sz="1800" dirty="0" err="1">
                <a:latin typeface="Courier New" panose="02070309020205020404" pitchFamily="49" charset="0"/>
              </a:rPr>
              <a:t>def</a:t>
            </a:r>
            <a:r>
              <a:rPr lang="en-US" altLang="en-US" sz="1800" dirty="0">
                <a:latin typeface="Courier New" panose="02070309020205020404" pitchFamily="49" charset="0"/>
              </a:rPr>
              <a:t> main():</a:t>
            </a:r>
          </a:p>
          <a:p>
            <a:pPr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n =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(input("How many numbers do you have? "))</a:t>
            </a:r>
          </a:p>
          <a:p>
            <a:pPr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total = 0.0</a:t>
            </a:r>
          </a:p>
          <a:p>
            <a:pPr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for 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 in range(n):</a:t>
            </a:r>
          </a:p>
          <a:p>
            <a:pPr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x = float(input("Enter a number &gt;&gt; "))</a:t>
            </a:r>
          </a:p>
          <a:p>
            <a:pPr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total = total + x</a:t>
            </a:r>
          </a:p>
          <a:p>
            <a:pPr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print("\</a:t>
            </a:r>
            <a:r>
              <a:rPr lang="en-US" altLang="en-US" sz="1800" dirty="0" err="1">
                <a:latin typeface="Courier New" panose="02070309020205020404" pitchFamily="49" charset="0"/>
              </a:rPr>
              <a:t>nThe</a:t>
            </a:r>
            <a:r>
              <a:rPr lang="en-US" altLang="en-US" sz="1800" dirty="0">
                <a:latin typeface="Courier New" panose="02070309020205020404" pitchFamily="49" charset="0"/>
              </a:rPr>
              <a:t> average of the numbers is", total / n)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972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090B415-4B28-410B-9971-4E50C3ABD809}" type="slidenum">
              <a:rPr lang="en-US" altLang="en-US" sz="1400"/>
              <a:pPr eaLnBrk="1" hangingPunct="1"/>
              <a:t>80</a:t>
            </a:fld>
            <a:endParaRPr lang="en-US" altLang="en-US" sz="1400"/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Boolean Expressions as Decisions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Sometimes we write programs that prompt for information but offer a default value obtained by simply pressing </a:t>
            </a:r>
            <a:r>
              <a:rPr lang="en-US" altLang="en-US">
                <a:latin typeface="Courier New" panose="02070309020205020404" pitchFamily="49" charset="0"/>
              </a:rPr>
              <a:t>&lt;Enter&gt;</a:t>
            </a:r>
            <a:endParaRPr lang="en-US" altLang="en-US"/>
          </a:p>
          <a:p>
            <a:pPr eaLnBrk="1" hangingPunct="1"/>
            <a:r>
              <a:rPr lang="en-US" altLang="en-US"/>
              <a:t>Since the string used by </a:t>
            </a:r>
            <a:r>
              <a:rPr lang="en-US" altLang="en-US">
                <a:latin typeface="Courier New" panose="02070309020205020404" pitchFamily="49" charset="0"/>
              </a:rPr>
              <a:t>ans</a:t>
            </a:r>
            <a:r>
              <a:rPr lang="en-US" altLang="en-US"/>
              <a:t> can be treated as a Boolean, the code can be further simplified.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9" grpId="0" uiExpand="1" build="p" autoUpdateAnimBg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983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6547CFE9-EECD-4E3B-897D-0962D05E4C36}" type="slidenum">
              <a:rPr lang="en-US" altLang="en-US" sz="1400"/>
              <a:pPr eaLnBrk="1" hangingPunct="1"/>
              <a:t>81</a:t>
            </a:fld>
            <a:endParaRPr lang="en-US" altLang="en-US" sz="1400"/>
          </a:p>
        </p:txBody>
      </p:sp>
      <p:sp>
        <p:nvSpPr>
          <p:cNvPr id="983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Boolean Expressions as Decisions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599" y="2017713"/>
            <a:ext cx="9791701" cy="4114800"/>
          </a:xfrm>
        </p:spPr>
        <p:txBody>
          <a:bodyPr/>
          <a:lstStyle/>
          <a:p>
            <a:pPr eaLnBrk="1" hangingPunct="1"/>
            <a:r>
              <a:rPr lang="en-US" altLang="en-US" sz="2400" dirty="0" err="1">
                <a:latin typeface="Courier New" panose="02070309020205020404" pitchFamily="49" charset="0"/>
              </a:rPr>
              <a:t>ans</a:t>
            </a:r>
            <a:r>
              <a:rPr lang="en-US" altLang="en-US" sz="2400" dirty="0">
                <a:latin typeface="Courier New" panose="02070309020205020404" pitchFamily="49" charset="0"/>
              </a:rPr>
              <a:t> = input("What flavor of you want [vanilla]: ")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if </a:t>
            </a:r>
            <a:r>
              <a:rPr lang="en-US" altLang="en-US" sz="2400" dirty="0" err="1">
                <a:latin typeface="Courier New" panose="02070309020205020404" pitchFamily="49" charset="0"/>
              </a:rPr>
              <a:t>ans</a:t>
            </a:r>
            <a:r>
              <a:rPr lang="en-US" altLang="en-US" sz="2400" dirty="0">
                <a:latin typeface="Courier New" panose="02070309020205020404" pitchFamily="49" charset="0"/>
              </a:rPr>
              <a:t>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flavor = </a:t>
            </a:r>
            <a:r>
              <a:rPr lang="en-US" altLang="en-US" sz="2400" dirty="0" err="1">
                <a:latin typeface="Courier New" panose="02070309020205020404" pitchFamily="49" charset="0"/>
              </a:rPr>
              <a:t>ans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else: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flavor = "vanilla"</a:t>
            </a:r>
          </a:p>
          <a:p>
            <a:pPr eaLnBrk="1" hangingPunct="1"/>
            <a:r>
              <a:rPr lang="en-US" altLang="en-US" dirty="0"/>
              <a:t>If the user just hits </a:t>
            </a:r>
            <a:r>
              <a:rPr lang="en-US" altLang="en-US" dirty="0">
                <a:latin typeface="Courier New" panose="02070309020205020404" pitchFamily="49" charset="0"/>
              </a:rPr>
              <a:t>&lt;Enter&gt;</a:t>
            </a:r>
            <a:r>
              <a:rPr lang="en-US" altLang="en-US" dirty="0"/>
              <a:t>, </a:t>
            </a:r>
            <a:r>
              <a:rPr lang="en-US" altLang="en-US" dirty="0" err="1">
                <a:latin typeface="Courier New" panose="02070309020205020404" pitchFamily="49" charset="0"/>
              </a:rPr>
              <a:t>ans</a:t>
            </a:r>
            <a:r>
              <a:rPr lang="en-US" altLang="en-US" dirty="0"/>
              <a:t> will be an empty string, which Python interprets as false.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993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C62D916D-75B5-464F-A87B-21AFB3AB40A9}" type="slidenum">
              <a:rPr lang="en-US" altLang="en-US" sz="1400"/>
              <a:pPr eaLnBrk="1" hangingPunct="1"/>
              <a:t>82</a:t>
            </a:fld>
            <a:endParaRPr lang="en-US" altLang="en-US" sz="140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Boolean Expressions as Decisions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17713"/>
            <a:ext cx="106680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We can code this even more succinctly!</a:t>
            </a:r>
            <a:br>
              <a:rPr lang="en-US" altLang="en-US" dirty="0"/>
            </a:br>
            <a:r>
              <a:rPr lang="en-US" altLang="en-US" sz="2400" dirty="0" err="1">
                <a:latin typeface="Courier New" panose="02070309020205020404" pitchFamily="49" charset="0"/>
              </a:rPr>
              <a:t>ans</a:t>
            </a:r>
            <a:r>
              <a:rPr lang="en-US" altLang="en-US" sz="2400" dirty="0">
                <a:latin typeface="Courier New" panose="02070309020205020404" pitchFamily="49" charset="0"/>
              </a:rPr>
              <a:t> = input("What flavor </a:t>
            </a:r>
            <a:r>
              <a:rPr lang="en-US" altLang="en-US" sz="2400" dirty="0" err="1">
                <a:latin typeface="Courier New" panose="02070309020205020404" pitchFamily="49" charset="0"/>
              </a:rPr>
              <a:t>fo</a:t>
            </a:r>
            <a:r>
              <a:rPr lang="en-US" altLang="en-US" sz="2400" dirty="0">
                <a:latin typeface="Courier New" panose="02070309020205020404" pitchFamily="49" charset="0"/>
              </a:rPr>
              <a:t> you want [vanilla]: ")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flavor = </a:t>
            </a:r>
            <a:r>
              <a:rPr lang="en-US" altLang="en-US" sz="2400" dirty="0" err="1">
                <a:latin typeface="Courier New" panose="02070309020205020404" pitchFamily="49" charset="0"/>
              </a:rPr>
              <a:t>ans</a:t>
            </a:r>
            <a:r>
              <a:rPr lang="en-US" altLang="en-US" sz="2400" dirty="0">
                <a:latin typeface="Courier New" panose="02070309020205020404" pitchFamily="49" charset="0"/>
              </a:rPr>
              <a:t> or "vanilla"</a:t>
            </a:r>
          </a:p>
          <a:p>
            <a:pPr eaLnBrk="1" hangingPunct="1"/>
            <a:r>
              <a:rPr lang="en-US" altLang="en-US" dirty="0"/>
              <a:t>Remember, any non-empty answer is interpreted as </a:t>
            </a:r>
            <a:r>
              <a:rPr lang="en-US" altLang="en-US" dirty="0">
                <a:latin typeface="Courier New" panose="02070309020205020404" pitchFamily="49" charset="0"/>
              </a:rPr>
              <a:t>True</a:t>
            </a:r>
            <a:r>
              <a:rPr lang="en-US" altLang="en-US" dirty="0"/>
              <a:t>.</a:t>
            </a:r>
          </a:p>
          <a:p>
            <a:pPr eaLnBrk="1" hangingPunct="1"/>
            <a:r>
              <a:rPr lang="en-US" altLang="en-US" dirty="0"/>
              <a:t>This exercise could be boiled down into one line!</a:t>
            </a:r>
            <a:br>
              <a:rPr lang="en-US" altLang="en-US" dirty="0"/>
            </a:br>
            <a:r>
              <a:rPr lang="en-US" altLang="en-US" sz="2000" dirty="0">
                <a:latin typeface="Courier New" panose="02070309020205020404" pitchFamily="49" charset="0"/>
              </a:rPr>
              <a:t>flavor = input("What flavor do you want [vanilla]:" ) or "vanilla"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83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Expressions</a:t>
            </a:r>
            <a:br>
              <a:rPr lang="en-US" altLang="en-US"/>
            </a:br>
            <a:r>
              <a:rPr lang="en-US" altLang="en-US"/>
              <a:t>as Decisions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Again, if you understand this method, feel free to utilize it. Just make sure that if your code is tricky, that it</a:t>
            </a:r>
            <a:r>
              <a:rPr lang="en-US" altLang="en-US">
                <a:latin typeface="Times New Roman" panose="02020603050405020304" pitchFamily="18" charset="0"/>
              </a:rPr>
              <a:t>’</a:t>
            </a:r>
            <a:r>
              <a:rPr lang="en-US" altLang="en-US"/>
              <a:t>s well documented!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84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Modern programs incorporating graphical user interfaces (GUIs) are generally written in an event-driven style.</a:t>
            </a:r>
          </a:p>
          <a:p>
            <a:pPr eaLnBrk="1" hangingPunct="1"/>
            <a:r>
              <a:rPr lang="en-US" altLang="en-US" dirty="0"/>
              <a:t>The program displays a graphical user interface and then “waits” for the user events such as clicking on a menu or pressing a key on the keyboard.</a:t>
            </a:r>
          </a:p>
        </p:txBody>
      </p:sp>
    </p:spTree>
    <p:extLst>
      <p:ext uri="{BB962C8B-B14F-4D97-AF65-F5344CB8AC3E}">
        <p14:creationId xmlns:p14="http://schemas.microsoft.com/office/powerpoint/2010/main" val="200264479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85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mechanism that drives this style of program is a so-called </a:t>
            </a:r>
            <a:r>
              <a:rPr lang="en-US" altLang="en-US" i="1" dirty="0"/>
              <a:t>event loop</a:t>
            </a:r>
            <a:r>
              <a:rPr lang="en-US" altLang="en-US" dirty="0"/>
              <a:t>.</a:t>
            </a:r>
          </a:p>
          <a:p>
            <a:pPr marL="0" indent="0" eaLnBrk="1" hangingPunct="1">
              <a:buNone/>
            </a:pP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draw the GUI</a:t>
            </a:r>
            <a:b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while True:</a:t>
            </a:r>
            <a:b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get next event</a:t>
            </a:r>
            <a:b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if event is “quit signal”</a:t>
            </a:r>
          </a:p>
          <a:p>
            <a:pPr marL="0" indent="0" eaLnBrk="1" hangingPunct="1">
              <a:buNone/>
            </a:pP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break</a:t>
            </a:r>
            <a:b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process the event</a:t>
            </a:r>
            <a:b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clean up and exit</a:t>
            </a:r>
          </a:p>
        </p:txBody>
      </p:sp>
    </p:spTree>
    <p:extLst>
      <p:ext uri="{BB962C8B-B14F-4D97-AF65-F5344CB8AC3E}">
        <p14:creationId xmlns:p14="http://schemas.microsoft.com/office/powerpoint/2010/main" val="122958638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86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Consider a program that opens a graphics window and allows the user to change its color by typing different keys – “r” for red, etc.</a:t>
            </a:r>
          </a:p>
          <a:p>
            <a:pPr eaLnBrk="1" hangingPunct="1"/>
            <a:r>
              <a:rPr lang="en-US" altLang="en-US" dirty="0"/>
              <a:t>The user can quit at any time by pressing “q”</a:t>
            </a:r>
          </a:p>
        </p:txBody>
      </p:sp>
    </p:spTree>
    <p:extLst>
      <p:ext uri="{BB962C8B-B14F-4D97-AF65-F5344CB8AC3E}">
        <p14:creationId xmlns:p14="http://schemas.microsoft.com/office/powerpoint/2010/main" val="336564472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87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17713"/>
            <a:ext cx="10058400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# event_loop1.py -- keyboard-driven color changing window</a:t>
            </a:r>
          </a:p>
          <a:p>
            <a:pPr marL="0" indent="0" eaLnBrk="1" hangingPunct="1">
              <a:buNone/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from graphics import *</a:t>
            </a:r>
          </a:p>
          <a:p>
            <a:pPr marL="0" indent="0" eaLnBrk="1" hangingPunct="1">
              <a:buNone/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buNone/>
            </a:pP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win =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GraphWin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("Color Window", 500, 500)</a:t>
            </a:r>
          </a:p>
          <a:p>
            <a:pPr marL="0" indent="0" eaLnBrk="1" hangingPunct="1">
              <a:buNone/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# Event Loop: handle key presses until user presses the "q" key.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True: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key =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win.getKey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key == "q": # loop exit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break</a:t>
            </a:r>
          </a:p>
        </p:txBody>
      </p:sp>
    </p:spTree>
    <p:extLst>
      <p:ext uri="{BB962C8B-B14F-4D97-AF65-F5344CB8AC3E}">
        <p14:creationId xmlns:p14="http://schemas.microsoft.com/office/powerpoint/2010/main" val="405906916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88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#process the key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key == "r":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win.setBackground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("pink")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key == "w":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win.setBackground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("white")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key == "g":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win.setBackground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lightgray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key == "b":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win.setBackground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lightblue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 eaLnBrk="1" hangingPunct="1">
              <a:buNone/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# exit program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win.close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13299688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89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Each time through the event loop this program waits for the user to press a key on the keyboard.</a:t>
            </a:r>
          </a:p>
          <a:p>
            <a:pPr eaLnBrk="1" hangingPunct="1"/>
            <a:r>
              <a:rPr lang="en-US" altLang="en-US" dirty="0"/>
              <a:t>A more flexible user interface might allow the user to interact in various ways – typing on the keyboard, selecting a menu item, hovering over an icon, clicking a button, etc.</a:t>
            </a:r>
          </a:p>
        </p:txBody>
      </p:sp>
    </p:spTree>
    <p:extLst>
      <p:ext uri="{BB962C8B-B14F-4D97-AF65-F5344CB8AC3E}">
        <p14:creationId xmlns:p14="http://schemas.microsoft.com/office/powerpoint/2010/main" val="627425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430D0B10-97EC-449F-A091-A811D43B1F14}" type="slidenum">
              <a:rPr lang="en-US" altLang="en-US" sz="1400"/>
              <a:pPr eaLnBrk="1" hangingPunct="1"/>
              <a:t>9</a:t>
            </a:fld>
            <a:endParaRPr lang="en-US" altLang="en-US" sz="140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Loops: A Quick Review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How many numbers do you have? 5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Enter a number &gt;&gt; 32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Enter a number &gt;&gt; 45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Enter a number &gt;&gt; 34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Enter a number &gt;&gt; 76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Enter a number &gt;&gt; 45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The average of the numbers is 46.4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90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event loop would have to check for multiple types of events rather than waiting for one specific event.</a:t>
            </a:r>
          </a:p>
          <a:p>
            <a:pPr eaLnBrk="1" hangingPunct="1"/>
            <a:r>
              <a:rPr lang="en-US" altLang="en-US" dirty="0"/>
              <a:t>Let’s add the ability for the user to click the mouse to position and type strings into the window, a souped-up version of chapter 4’s click-and-type example.</a:t>
            </a:r>
          </a:p>
        </p:txBody>
      </p:sp>
    </p:spTree>
    <p:extLst>
      <p:ext uri="{BB962C8B-B14F-4D97-AF65-F5344CB8AC3E}">
        <p14:creationId xmlns:p14="http://schemas.microsoft.com/office/powerpoint/2010/main" val="371472822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91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When mixing mouse and keyboard control, we run into a problem...</a:t>
            </a:r>
          </a:p>
          <a:p>
            <a:pPr lvl="1" eaLnBrk="1" hangingPunct="1"/>
            <a:r>
              <a:rPr lang="en-US" altLang="en-US" dirty="0"/>
              <a:t>We can  no longer rely on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getMouse</a:t>
            </a:r>
            <a:r>
              <a:rPr lang="en-US" altLang="en-US" dirty="0"/>
              <a:t> and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getKey</a:t>
            </a:r>
            <a:r>
              <a:rPr lang="en-US" altLang="en-US" dirty="0"/>
              <a:t>!</a:t>
            </a:r>
          </a:p>
          <a:p>
            <a:pPr lvl="1" eaLnBrk="1" hangingPunct="1"/>
            <a:r>
              <a:rPr lang="en-US" altLang="en-US" dirty="0"/>
              <a:t>Why????</a:t>
            </a:r>
          </a:p>
          <a:p>
            <a:pPr lvl="1" eaLnBrk="1" hangingPunct="1"/>
            <a:r>
              <a:rPr lang="en-US" altLang="en-US" dirty="0"/>
              <a:t>If we call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win.getKey</a:t>
            </a:r>
            <a:r>
              <a:rPr lang="en-US" altLang="en-US" dirty="0"/>
              <a:t> then the program pauses until the user types a key. What if the user decided to use the mouse instead?</a:t>
            </a:r>
          </a:p>
        </p:txBody>
      </p:sp>
    </p:spTree>
    <p:extLst>
      <p:ext uri="{BB962C8B-B14F-4D97-AF65-F5344CB8AC3E}">
        <p14:creationId xmlns:p14="http://schemas.microsoft.com/office/powerpoint/2010/main" val="126445757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92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These are </a:t>
            </a:r>
            <a:r>
              <a:rPr lang="en-US" altLang="en-US" i="1" dirty="0"/>
              <a:t>modal</a:t>
            </a:r>
            <a:r>
              <a:rPr lang="en-US" altLang="en-US" dirty="0"/>
              <a:t> input </a:t>
            </a:r>
            <a:r>
              <a:rPr lang="en-US" altLang="en-US" dirty="0" err="1"/>
              <a:t>methosd</a:t>
            </a:r>
            <a:r>
              <a:rPr lang="en-US" altLang="en-US" dirty="0"/>
              <a:t>, because they lock the user into a certain mode of interaction.</a:t>
            </a:r>
          </a:p>
          <a:p>
            <a:pPr eaLnBrk="1" hangingPunct="1"/>
            <a:r>
              <a:rPr lang="en-US" altLang="en-US" dirty="0"/>
              <a:t>We can make the event loop </a:t>
            </a:r>
            <a:r>
              <a:rPr lang="en-US" altLang="en-US" dirty="0" err="1"/>
              <a:t>nonmodal</a:t>
            </a:r>
            <a:r>
              <a:rPr lang="en-US" altLang="en-US" dirty="0"/>
              <a:t> (i.e. the user is in control of how to interact) by using 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checkKey</a:t>
            </a:r>
            <a:r>
              <a:rPr lang="en-US" altLang="en-US" dirty="0"/>
              <a:t> and 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checkMouse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039426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93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These methods are similar to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getKey</a:t>
            </a:r>
            <a:r>
              <a:rPr lang="en-US" altLang="en-US" sz="2800" dirty="0"/>
              <a:t> and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getMouse</a:t>
            </a:r>
            <a:r>
              <a:rPr lang="en-US" altLang="en-US" sz="2800" dirty="0"/>
              <a:t>, but they don’t wait for the user to do something.</a:t>
            </a:r>
          </a:p>
          <a:p>
            <a:pPr eaLnBrk="1" hangingPunct="1"/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key =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win.checkKey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eaLnBrk="1" hangingPunct="1"/>
            <a:r>
              <a:rPr lang="en-US" altLang="en-US" sz="2800" dirty="0">
                <a:cs typeface="Courier New" panose="02070309020205020404" pitchFamily="49" charset="0"/>
              </a:rPr>
              <a:t>Python will check to see whether a key has been pressed</a:t>
            </a:r>
          </a:p>
          <a:p>
            <a:pPr lvl="1" eaLnBrk="1" hangingPunct="1"/>
            <a:r>
              <a:rPr lang="en-US" altLang="en-US" sz="2400" dirty="0">
                <a:cs typeface="Courier New" panose="02070309020205020404" pitchFamily="49" charset="0"/>
              </a:rPr>
              <a:t>If one has, it will return a string that represents that key.</a:t>
            </a:r>
          </a:p>
          <a:p>
            <a:pPr lvl="1" eaLnBrk="1" hangingPunct="1"/>
            <a:r>
              <a:rPr lang="en-US" altLang="en-US" sz="2400" dirty="0">
                <a:cs typeface="Courier New" panose="02070309020205020404" pitchFamily="49" charset="0"/>
              </a:rPr>
              <a:t>If not, it returns the empty string.</a:t>
            </a:r>
          </a:p>
        </p:txBody>
      </p:sp>
    </p:spTree>
    <p:extLst>
      <p:ext uri="{BB962C8B-B14F-4D97-AF65-F5344CB8AC3E}">
        <p14:creationId xmlns:p14="http://schemas.microsoft.com/office/powerpoint/2010/main" val="381942309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94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draw the GUI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while True: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key =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checkKey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if key is quit signal: break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if key is valid key: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process key</a:t>
            </a:r>
          </a:p>
          <a:p>
            <a:pPr marL="0" indent="0" eaLnBrk="1" hangingPunct="1"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click =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checkMouse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if click is valid: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process click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clean up and exit</a:t>
            </a:r>
          </a:p>
        </p:txBody>
      </p:sp>
    </p:spTree>
    <p:extLst>
      <p:ext uri="{BB962C8B-B14F-4D97-AF65-F5344CB8AC3E}">
        <p14:creationId xmlns:p14="http://schemas.microsoft.com/office/powerpoint/2010/main" val="211742215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95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Each time through the loop the program looks for a key press or a mouse click and handles them appropriately.</a:t>
            </a:r>
          </a:p>
          <a:p>
            <a:pPr eaLnBrk="1" hangingPunct="1"/>
            <a:r>
              <a:rPr lang="en-US" altLang="en-US" dirty="0"/>
              <a:t>If there is no event to process, it does not wait, instead it just spins around the loop and checks again!</a:t>
            </a:r>
          </a:p>
        </p:txBody>
      </p:sp>
    </p:spTree>
    <p:extLst>
      <p:ext uri="{BB962C8B-B14F-4D97-AF65-F5344CB8AC3E}">
        <p14:creationId xmlns:p14="http://schemas.microsoft.com/office/powerpoint/2010/main" val="200126606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96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# event_loop2.py -- color changing window</a:t>
            </a:r>
          </a:p>
          <a:p>
            <a:pPr marL="0" indent="0" eaLnBrk="1" hangingPunct="1">
              <a:buNone/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from graphics import *</a:t>
            </a:r>
          </a:p>
          <a:p>
            <a:pPr marL="0" indent="0" eaLnBrk="1" hangingPunct="1">
              <a:buNone/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buNone/>
            </a:pP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handleKey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(k, win):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if k == "r":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win.setBackground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("pink")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k == "w":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win.setBackground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("white")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k == "g":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win.setBackground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lightgray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k == "b":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win.setBackground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lightblue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</p:txBody>
      </p:sp>
    </p:spTree>
    <p:extLst>
      <p:ext uri="{BB962C8B-B14F-4D97-AF65-F5344CB8AC3E}">
        <p14:creationId xmlns:p14="http://schemas.microsoft.com/office/powerpoint/2010/main" val="165072824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97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handleClick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win):</a:t>
            </a:r>
          </a:p>
          <a:p>
            <a:pPr marL="0" indent="0" eaLnBrk="1" hangingPunct="1">
              <a:buNone/>
            </a:pP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pass</a:t>
            </a:r>
          </a:p>
          <a:p>
            <a:pPr eaLnBrk="1" hangingPunct="1"/>
            <a:r>
              <a:rPr lang="en-US" altLang="en-US" dirty="0"/>
              <a:t>Since we haven’t decided what to do with mouse clicks yet, 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handleClick</a:t>
            </a:r>
            <a:r>
              <a:rPr lang="en-US" altLang="en-US" dirty="0"/>
              <a:t> has a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pass</a:t>
            </a:r>
            <a:r>
              <a:rPr lang="en-US" altLang="en-US" dirty="0"/>
              <a:t> statement.</a:t>
            </a:r>
          </a:p>
          <a:p>
            <a:pPr eaLnBrk="1" hangingPunct="1"/>
            <a:r>
              <a:rPr lang="en-US" altLang="en-US" dirty="0"/>
              <a:t>A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pass</a:t>
            </a:r>
            <a:r>
              <a:rPr lang="en-US" altLang="en-US" dirty="0"/>
              <a:t> statement does nothing – it simply fills in the spot where Python is syntactically expecting a statement.</a:t>
            </a:r>
          </a:p>
        </p:txBody>
      </p:sp>
    </p:spTree>
    <p:extLst>
      <p:ext uri="{BB962C8B-B14F-4D97-AF65-F5344CB8AC3E}">
        <p14:creationId xmlns:p14="http://schemas.microsoft.com/office/powerpoint/2010/main" val="323924073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98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057400"/>
            <a:ext cx="9067800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win =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GraphWin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("Click and Type", 500, 500)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# Event Loop: handle key presses and mouse clicks until user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#    presses the "q" key.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True: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key =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win.checkKey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key == "q": # loop exit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break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key: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handleKey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(key, win)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win.checkMouse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handleClick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win)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win.close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63880939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Python Programming, 4/e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CDBFF24-939F-4C83-B687-4C5A15B77F2B}" type="slidenum">
              <a:rPr lang="en-US" altLang="en-US" sz="1400"/>
              <a:pPr eaLnBrk="1" hangingPunct="1"/>
              <a:t>99</a:t>
            </a:fld>
            <a:endParaRPr lang="en-US" altLang="en-US" sz="140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Example: A Simple Event Loop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When there is no input, 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checkKey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dirty="0"/>
              <a:t> and 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checkMouse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dirty="0"/>
              <a:t> both return values that Python interprets as false.</a:t>
            </a:r>
          </a:p>
          <a:p>
            <a:pPr eaLnBrk="1" hangingPunct="1"/>
            <a:r>
              <a:rPr lang="en-US" altLang="en-US" dirty="0"/>
              <a:t>We can type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if key:</a:t>
            </a:r>
            <a:r>
              <a:rPr lang="en-US" altLang="en-US" dirty="0"/>
              <a:t> rather than </a:t>
            </a:r>
            <a:br>
              <a:rPr lang="en-US" altLang="en-US" dirty="0"/>
            </a:b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if key != ""</a:t>
            </a:r>
          </a:p>
          <a:p>
            <a:pPr lvl="1" eaLnBrk="1" hangingPunct="1"/>
            <a:r>
              <a:rPr lang="en-US" altLang="en-US" sz="2400" dirty="0">
                <a:cs typeface="Courier New" panose="02070309020205020404" pitchFamily="49" charset="0"/>
              </a:rPr>
              <a:t>You can read this as “If I got a key…”</a:t>
            </a:r>
          </a:p>
        </p:txBody>
      </p:sp>
    </p:spTree>
    <p:extLst>
      <p:ext uri="{BB962C8B-B14F-4D97-AF65-F5344CB8AC3E}">
        <p14:creationId xmlns:p14="http://schemas.microsoft.com/office/powerpoint/2010/main" val="1603018068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Times New Roman"/>
      </a:majorFont>
      <a:minorFont>
        <a:latin typeface="Tahom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2" charset="0"/>
            <a:cs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2" charset="0"/>
            <a:cs typeface="Times New Roman" pitchFamily="16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1498</TotalTime>
  <Words>6826</Words>
  <Application>Microsoft Office PowerPoint</Application>
  <PresentationFormat>Widescreen</PresentationFormat>
  <Paragraphs>796</Paragraphs>
  <Slides>106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106</vt:i4>
      </vt:variant>
    </vt:vector>
  </HeadingPairs>
  <TitlesOfParts>
    <vt:vector size="112" baseType="lpstr">
      <vt:lpstr>Arial</vt:lpstr>
      <vt:lpstr>Courier New</vt:lpstr>
      <vt:lpstr>Tahoma</vt:lpstr>
      <vt:lpstr>Times New Roman</vt:lpstr>
      <vt:lpstr>Wingdings</vt:lpstr>
      <vt:lpstr>Blends</vt:lpstr>
      <vt:lpstr>Python Programming: An Introduction To Computer Science</vt:lpstr>
      <vt:lpstr>Objectives</vt:lpstr>
      <vt:lpstr>Objectives</vt:lpstr>
      <vt:lpstr>For Loops: A Quick Review</vt:lpstr>
      <vt:lpstr>For Loops: A Quick Review</vt:lpstr>
      <vt:lpstr>For Loops: A Quick Review</vt:lpstr>
      <vt:lpstr>For Loops: A Quick Review</vt:lpstr>
      <vt:lpstr>For Loops: A Quick Review</vt:lpstr>
      <vt:lpstr>For Loops: A Quick Review</vt:lpstr>
      <vt:lpstr>Indefinite Loops</vt:lpstr>
      <vt:lpstr>Indefinite Loops</vt:lpstr>
      <vt:lpstr>Indefinite Loops</vt:lpstr>
      <vt:lpstr>Indefinite Loops</vt:lpstr>
      <vt:lpstr>Indefinite Loop</vt:lpstr>
      <vt:lpstr>Indefinite Loop</vt:lpstr>
      <vt:lpstr>Indefinite Loop</vt:lpstr>
      <vt:lpstr>Indefinite Loop</vt:lpstr>
      <vt:lpstr>Indefinite Loop</vt:lpstr>
      <vt:lpstr>Interactive Loops</vt:lpstr>
      <vt:lpstr>Interactive Loops</vt:lpstr>
      <vt:lpstr>Interactive Loops</vt:lpstr>
      <vt:lpstr>Interactive Loops</vt:lpstr>
      <vt:lpstr>Interactive Loops</vt:lpstr>
      <vt:lpstr>Sentinel Loops</vt:lpstr>
      <vt:lpstr>Sentinel Loops</vt:lpstr>
      <vt:lpstr>Sentinel Loops</vt:lpstr>
      <vt:lpstr>Sentinel Loops</vt:lpstr>
      <vt:lpstr>Sentinel Loops</vt:lpstr>
      <vt:lpstr>Sentinel Loops</vt:lpstr>
      <vt:lpstr>Sentinel Loops</vt:lpstr>
      <vt:lpstr>Sentinel Loops</vt:lpstr>
      <vt:lpstr>Sentinel Loops</vt:lpstr>
      <vt:lpstr>Sentinel Loops</vt:lpstr>
      <vt:lpstr>Computing with Booleans</vt:lpstr>
      <vt:lpstr>Boolean Operators</vt:lpstr>
      <vt:lpstr>Boolean Operators</vt:lpstr>
      <vt:lpstr>Boolean Operators</vt:lpstr>
      <vt:lpstr>Boolean Operators</vt:lpstr>
      <vt:lpstr>Boolean Expressions</vt:lpstr>
      <vt:lpstr>Boolean Expressions</vt:lpstr>
      <vt:lpstr>Boolean Expressions</vt:lpstr>
      <vt:lpstr>Boolean Operators </vt:lpstr>
      <vt:lpstr>Boolean Operators</vt:lpstr>
      <vt:lpstr>Boolean Operators</vt:lpstr>
      <vt:lpstr>Boolean Operators</vt:lpstr>
      <vt:lpstr>Boolean Operators</vt:lpstr>
      <vt:lpstr>Boolean Operators</vt:lpstr>
      <vt:lpstr>Boolean Operators</vt:lpstr>
      <vt:lpstr>Boolean Operators</vt:lpstr>
      <vt:lpstr>Boolean Algebra</vt:lpstr>
      <vt:lpstr>Boolean Algebra</vt:lpstr>
      <vt:lpstr>Boolean Algebra</vt:lpstr>
      <vt:lpstr>Boolean Algebra</vt:lpstr>
      <vt:lpstr>Boolean Algebra</vt:lpstr>
      <vt:lpstr>Boolean Algebra</vt:lpstr>
      <vt:lpstr>Other Common Structures</vt:lpstr>
      <vt:lpstr>Post-Test Loop</vt:lpstr>
      <vt:lpstr>Post-Test Loop</vt:lpstr>
      <vt:lpstr>Post-Test Loop</vt:lpstr>
      <vt:lpstr>Post-Test Loop</vt:lpstr>
      <vt:lpstr>Post-Test Loop</vt:lpstr>
      <vt:lpstr>Post-Test Loop</vt:lpstr>
      <vt:lpstr>Post-Test Loop</vt:lpstr>
      <vt:lpstr>Post-Test Loop</vt:lpstr>
      <vt:lpstr>Post-Test Loop</vt:lpstr>
      <vt:lpstr>Loop and a Half</vt:lpstr>
      <vt:lpstr>Loop and a Half</vt:lpstr>
      <vt:lpstr>Loop and a Half</vt:lpstr>
      <vt:lpstr>Loop and a Half</vt:lpstr>
      <vt:lpstr>Boolean Expressions as Decisions</vt:lpstr>
      <vt:lpstr>Boolean Expressions as Decisions</vt:lpstr>
      <vt:lpstr>Boolean Expressions as Decisions</vt:lpstr>
      <vt:lpstr>Boolean Expressions as Decisions</vt:lpstr>
      <vt:lpstr>Boolean Expressions as Decisions</vt:lpstr>
      <vt:lpstr>Boolean Expressions as Decisions</vt:lpstr>
      <vt:lpstr>Boolean Expressions as Decisions</vt:lpstr>
      <vt:lpstr>Boolean Expressions as Decisions</vt:lpstr>
      <vt:lpstr>Boolean Expressions as Decisions</vt:lpstr>
      <vt:lpstr>Boolean Expressions as Decisions</vt:lpstr>
      <vt:lpstr>Boolean Expressions as Decisions</vt:lpstr>
      <vt:lpstr>Boolean Expressions as Decisions</vt:lpstr>
      <vt:lpstr>Boolean Expressions as Decisions</vt:lpstr>
      <vt:lpstr>Boolean Expressions as Decisions</vt:lpstr>
      <vt:lpstr>Example: A Simple Event Loop</vt:lpstr>
      <vt:lpstr>Example: A Simple Event Loop</vt:lpstr>
      <vt:lpstr>Example: A Simple Event Loop</vt:lpstr>
      <vt:lpstr>Example: A Simple Event Loop</vt:lpstr>
      <vt:lpstr>Example: A Simple Event Loop</vt:lpstr>
      <vt:lpstr>Example: A Simple Event Loop</vt:lpstr>
      <vt:lpstr>Example: A Simple Event Loop</vt:lpstr>
      <vt:lpstr>Example: A Simple Event Loop</vt:lpstr>
      <vt:lpstr>Example: A Simple Event Loop</vt:lpstr>
      <vt:lpstr>Example: A Simple Event Loop</vt:lpstr>
      <vt:lpstr>Example: A Simple Event Loop</vt:lpstr>
      <vt:lpstr>Example: A Simple Event Loop</vt:lpstr>
      <vt:lpstr>Example: A Simple Event Loop</vt:lpstr>
      <vt:lpstr>Example: A Simple Event Loop</vt:lpstr>
      <vt:lpstr>Example: A Simple Event Loop</vt:lpstr>
      <vt:lpstr>Example: A Simple Event Loop</vt:lpstr>
      <vt:lpstr>Example: A Simple Event Loop</vt:lpstr>
      <vt:lpstr>Example: A Simple Event Loop</vt:lpstr>
      <vt:lpstr>Example: A Simple Event Loop</vt:lpstr>
      <vt:lpstr>Example: A Simple Event Loop</vt:lpstr>
      <vt:lpstr>Example: A Simple Event Loop</vt:lpstr>
      <vt:lpstr>Example: A Simple Event Loop</vt:lpstr>
      <vt:lpstr>Example: A Simple Event Loop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Programming: An Introduction To Computer Science</dc:title>
  <dc:creator>Terry Letsche</dc:creator>
  <cp:lastModifiedBy>Terry Letsche</cp:lastModifiedBy>
  <cp:revision>32</cp:revision>
  <cp:lastPrinted>1601-01-01T00:00:00Z</cp:lastPrinted>
  <dcterms:created xsi:type="dcterms:W3CDTF">2004-02-23T02:58:06Z</dcterms:created>
  <dcterms:modified xsi:type="dcterms:W3CDTF">2024-04-26T23:28:16Z</dcterms:modified>
</cp:coreProperties>
</file>