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0"/>
  </p:notesMasterIdLst>
  <p:handoutMasterIdLst>
    <p:handoutMasterId r:id="rId6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ourier New" panose="02070309020205020404" pitchFamily="49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ourier New" panose="02070309020205020404" pitchFamily="49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ourier New" panose="02070309020205020404" pitchFamily="49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ourier New" panose="02070309020205020404" pitchFamily="49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ourier New" panose="02070309020205020404" pitchFamily="49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Courier New" panose="02070309020205020404" pitchFamily="49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Courier New" panose="02070309020205020404" pitchFamily="49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Courier New" panose="02070309020205020404" pitchFamily="49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Courier New" panose="02070309020205020404" pitchFamily="49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 autoAdjust="0"/>
    <p:restoredTop sz="94679" autoAdjust="0"/>
  </p:normalViewPr>
  <p:slideViewPr>
    <p:cSldViewPr>
      <p:cViewPr varScale="1">
        <p:scale>
          <a:sx n="101" d="100"/>
          <a:sy n="101" d="100"/>
        </p:scale>
        <p:origin x="14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anose="020B0604030504040204" pitchFamily="34" charset="0"/>
              </a:defRPr>
            </a:lvl1pPr>
          </a:lstStyle>
          <a:p>
            <a:fld id="{225E510C-5A67-4124-8B7D-64D1E3A2D5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smtClean="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smtClean="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smtClean="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anose="020B0604030504040204" pitchFamily="34" charset="0"/>
              </a:defRPr>
            </a:lvl1pPr>
          </a:lstStyle>
          <a:p>
            <a:fld id="{34C11D73-0383-4446-9642-1B968C11CA6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Times New Roman" pitchFamily="16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Times New Roman" pitchFamily="16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Times New Roman" pitchFamily="16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Times New Roman" pitchFamily="16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Times New Roman" pitchFamily="16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1pPr>
            <a:lvl2pPr marL="742950" indent="-285750" defTabSz="966788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2pPr>
            <a:lvl3pPr marL="1143000" indent="-228600" defTabSz="966788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3pPr>
            <a:lvl4pPr marL="1600200" indent="-228600" defTabSz="966788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4pPr>
            <a:lvl5pPr marL="2057400" indent="-228600" defTabSz="966788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300">
                <a:latin typeface="Tahoma" panose="020B0604030504040204" pitchFamily="34" charset="0"/>
              </a:rPr>
              <a:t>Python Programming, 4/e</a:t>
            </a:r>
          </a:p>
        </p:txBody>
      </p:sp>
      <p:sp>
        <p:nvSpPr>
          <p:cNvPr id="1136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1pPr>
            <a:lvl2pPr marL="742950" indent="-285750" defTabSz="966788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2pPr>
            <a:lvl3pPr marL="1143000" indent="-228600" defTabSz="966788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3pPr>
            <a:lvl4pPr marL="1600200" indent="-228600" defTabSz="966788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4pPr>
            <a:lvl5pPr marL="2057400" indent="-228600" defTabSz="966788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6846E8FD-B9F1-488B-9AC3-FF2D3FD9BA72}" type="slidenum">
              <a:rPr lang="en-US" altLang="en-US" sz="1300">
                <a:latin typeface="Tahoma" panose="020B0604030504040204" pitchFamily="34" charset="0"/>
              </a:rPr>
              <a:pPr eaLnBrk="1" hangingPunct="1"/>
              <a:t>2</a:t>
            </a:fld>
            <a:endParaRPr lang="en-US" altLang="en-US" sz="1300">
              <a:latin typeface="Tahoma" panose="020B0604030504040204" pitchFamily="34" charset="0"/>
            </a:endParaRPr>
          </a:p>
        </p:txBody>
      </p:sp>
      <p:sp>
        <p:nvSpPr>
          <p:cNvPr id="1136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1136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3200">
                  <a:cs typeface="Times New Roman" pitchFamily="16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3200">
                  <a:cs typeface="Times New Roman" pitchFamily="16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3200">
                  <a:cs typeface="Times New Roman" pitchFamily="16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3200">
                  <a:cs typeface="Times New Roman" pitchFamily="16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3200">
                <a:cs typeface="Times New Roman" pitchFamily="16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3200">
                <a:cs typeface="Times New Roman" pitchFamily="16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3200">
                <a:cs typeface="Times New Roman" pitchFamily="16" charset="0"/>
              </a:endParaRPr>
            </a:p>
          </p:txBody>
        </p:sp>
      </p:grp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8288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D5E3B07-A241-40F0-ADB2-71927DECC5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21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1CA4D8-3D32-42B7-8A80-689E08C9EA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369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617539"/>
            <a:ext cx="2601384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617539"/>
            <a:ext cx="7600949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32DF47-B479-49C2-B601-D335C397F5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6555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585" y="617538"/>
            <a:ext cx="1039071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A628B3-F7F1-42A8-ACBF-6A17B2F2BE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8893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4522B2-581F-4BE7-B8B1-84B87A6A2D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96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D0E854-B62D-4085-A2DB-C634C2CA9B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711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97D848-811F-48F0-A37D-BF68EBC46C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655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0FC7DB-2272-42C4-A64B-98FAB8681A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4506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04E47B-5512-4149-A4E9-20EF2F400F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90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0374B2-00F3-4CF7-8475-FAD15875C4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1457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11F141-9079-4727-9E18-F0D5B04C3C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7420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3FF939-3B06-4C27-9C79-F7EDCC55AB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795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2" charset="0"/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2" charset="0"/>
              <a:cs typeface="Times New Roman" pitchFamily="16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2" charset="0"/>
              <a:cs typeface="Times New Roman" pitchFamily="16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2" charset="0"/>
              <a:cs typeface="Times New Roman" pitchFamily="16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2" charset="0"/>
              <a:cs typeface="Times New Roman" pitchFamily="16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2" charset="0"/>
              <a:cs typeface="Times New Roman" pitchFamily="16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latin typeface="Tahoma" pitchFamily="32" charset="0"/>
              <a:cs typeface="Times New Roman" pitchFamily="16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617538"/>
            <a:ext cx="1039071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  <a:cs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3246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  <a:cs typeface="Times New Roman" pitchFamily="16" charset="0"/>
              </a:defRPr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fld id="{EAB26518-3525-4FF2-8504-477A2DAF730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Python Programming, 4/e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5A000757-61BF-4FB6-A838-B809EE7A555A}" type="slidenum">
              <a:rPr lang="en-US" altLang="en-US" sz="1400">
                <a:solidFill>
                  <a:schemeClr val="bg2"/>
                </a:solidFill>
                <a:latin typeface="Tahoma" panose="020B0604030504040204" pitchFamily="34" charset="0"/>
              </a:rPr>
              <a:pPr eaLnBrk="1" hangingPunct="1"/>
              <a:t>1</a:t>
            </a:fld>
            <a:endParaRPr lang="en-US" altLang="en-US" sz="1400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Python Programming:</a:t>
            </a:r>
            <a:br>
              <a:rPr lang="en-US" altLang="en-US"/>
            </a:br>
            <a:r>
              <a:rPr lang="en-US" altLang="en-US"/>
              <a:t>An Introduction To</a:t>
            </a:r>
            <a:br>
              <a:rPr lang="en-US" altLang="en-US"/>
            </a:br>
            <a:r>
              <a:rPr lang="en-US" altLang="en-US"/>
              <a:t>Computer Science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Chapter 9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Data Collections</a:t>
            </a:r>
          </a:p>
        </p:txBody>
      </p:sp>
      <p:pic>
        <p:nvPicPr>
          <p:cNvPr id="3" name="Picture 2" descr="A book cover of a book&#10;&#10;Description automatically generated">
            <a:extLst>
              <a:ext uri="{FF2B5EF4-FFF2-40B4-BE49-F238E27FC236}">
                <a16:creationId xmlns:a16="http://schemas.microsoft.com/office/drawing/2014/main" id="{889084B6-B672-CA51-3324-F961893AF3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3275" y="800100"/>
            <a:ext cx="1635711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Problem: Simple Statistics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12EDA8-752C-7473-6E51-3C36445D1C9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eaLnBrk="1" hangingPunct="1"/>
                <a:r>
                  <a:rPr lang="en-US" altLang="en-US" dirty="0"/>
                  <a:t>The numerator is the sum of these squared “deviations” across all the data.</a:t>
                </a:r>
              </a:p>
              <a:p>
                <a:pPr eaLnBrk="1" hangingPunct="1"/>
                <a:r>
                  <a:rPr lang="en-US" altLang="en-US" dirty="0"/>
                  <a:t>Suppose our data was [2, 4, 6, 9, 13].</a:t>
                </a:r>
              </a:p>
              <a:p>
                <a:pPr lvl="1" eaLnBrk="1" hangingPunct="1"/>
                <a:r>
                  <a:rPr lang="en-US" altLang="en-US" dirty="0"/>
                  <a:t>The mean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dirty="0"/>
                  <a:t> is 6.8</a:t>
                </a:r>
              </a:p>
              <a:p>
                <a:pPr lvl="1" eaLnBrk="1" hangingPunct="1"/>
                <a:r>
                  <a:rPr lang="en-US" altLang="en-US" dirty="0"/>
                  <a:t>The numerator of the standard deviation is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312EDA8-752C-7473-6E51-3C36445D1C9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71" t="-19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10</a:t>
            </a:fld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4">
                <a:extLst>
                  <a:ext uri="{FF2B5EF4-FFF2-40B4-BE49-F238E27FC236}">
                    <a16:creationId xmlns:a16="http://schemas.microsoft.com/office/drawing/2014/main" id="{84C2A435-1ADC-A251-9C4A-17B83D3231AA}"/>
                  </a:ext>
                </a:extLst>
              </p:cNvPr>
              <p:cNvSpPr txBox="1"/>
              <p:nvPr/>
            </p:nvSpPr>
            <p:spPr bwMode="auto">
              <a:xfrm>
                <a:off x="2765425" y="4749800"/>
                <a:ext cx="7986183" cy="163988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62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6.8−2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6.8−4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6.8−6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6.8−9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6.8−13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=74.8</m:t>
                      </m:r>
                    </m:oMath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74.8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5−1</m:t>
                              </m:r>
                            </m:den>
                          </m:f>
                        </m:e>
                      </m:ra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18.7</m:t>
                          </m:r>
                        </m:e>
                      </m:ra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=4.32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Object 4">
                <a:extLst>
                  <a:ext uri="{FF2B5EF4-FFF2-40B4-BE49-F238E27FC236}">
                    <a16:creationId xmlns:a16="http://schemas.microsoft.com/office/drawing/2014/main" id="{84C2A435-1ADC-A251-9C4A-17B83D3231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65425" y="4749800"/>
                <a:ext cx="7986183" cy="16398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7119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Problem: Simple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2EDA8-752C-7473-6E51-3C36445D1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As you can see, calculating the standard deviation not only requires the mean (which can’t be calculated until all the data is entered), but also each individual data element!</a:t>
            </a:r>
          </a:p>
          <a:p>
            <a:pPr eaLnBrk="1" hangingPunct="1"/>
            <a:r>
              <a:rPr lang="en-US" altLang="en-US" dirty="0"/>
              <a:t>We need some way to remember these values as they are entered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451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2EDA8-752C-7473-6E51-3C36445D1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We need a way to store and manipulate an entire collection of numbers.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We can’t just use a bunch of variables, because we don’t know many numbers there will be.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What do we need? Some way of combining an entire collection of values into one object.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We’ve already done something like this before…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6186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2EDA8-752C-7473-6E51-3C36445D1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list(range(10))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[0, 1, 2, 3, 4, 5, 6, 7, 8, 9]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"This is an </a:t>
            </a:r>
            <a:r>
              <a:rPr lang="en-US" alt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ex-parrot!".split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['This', 'is', 'an', 'ex-parrot!’]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Courier New" panose="02070309020205020404" pitchFamily="49" charset="0"/>
              </a:rPr>
              <a:t>Both of these familiar functions return a collection of values denoted by the enclosing square brackets.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cs typeface="Courier New" panose="02070309020205020404" pitchFamily="49" charset="0"/>
              </a:rPr>
              <a:t>Lists are the most common way of handling collections of data in a Python program.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15718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and Arrays as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2EDA8-752C-7473-6E51-3C36445D1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Python lists are ordered sequences of items. For instance, a sequence of </a:t>
            </a:r>
            <a:r>
              <a:rPr lang="en-US" altLang="en-US" i="1" dirty="0"/>
              <a:t>n</a:t>
            </a:r>
            <a:r>
              <a:rPr lang="en-US" altLang="en-US" dirty="0"/>
              <a:t> numbers might be called </a:t>
            </a:r>
            <a:r>
              <a:rPr lang="en-US" altLang="en-US" i="1" dirty="0"/>
              <a:t>S</a:t>
            </a:r>
            <a:r>
              <a:rPr lang="en-US" altLang="en-US" dirty="0"/>
              <a:t>:</a:t>
            </a:r>
            <a:br>
              <a:rPr lang="en-US" altLang="en-US" dirty="0"/>
            </a:br>
            <a:r>
              <a:rPr lang="en-US" altLang="en-US" i="1" dirty="0"/>
              <a:t>S = s</a:t>
            </a:r>
            <a:r>
              <a:rPr lang="en-US" altLang="en-US" sz="2800" baseline="-25000" dirty="0"/>
              <a:t>0</a:t>
            </a:r>
            <a:r>
              <a:rPr lang="en-US" altLang="en-US" sz="2800" dirty="0"/>
              <a:t>, </a:t>
            </a:r>
            <a:r>
              <a:rPr lang="en-US" altLang="en-US" sz="2800" i="1" dirty="0"/>
              <a:t>s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, </a:t>
            </a:r>
            <a:r>
              <a:rPr lang="en-US" altLang="en-US" sz="2800" i="1" dirty="0"/>
              <a:t>s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, </a:t>
            </a:r>
            <a:r>
              <a:rPr lang="en-US" altLang="en-US" sz="2800" i="1" dirty="0"/>
              <a:t>s</a:t>
            </a:r>
            <a:r>
              <a:rPr lang="en-US" altLang="en-US" sz="2800" baseline="-25000" dirty="0"/>
              <a:t>3</a:t>
            </a:r>
            <a:r>
              <a:rPr lang="en-US" altLang="en-US" sz="2800" dirty="0"/>
              <a:t>, …, </a:t>
            </a:r>
            <a:r>
              <a:rPr lang="en-US" altLang="en-US" sz="2800" i="1" dirty="0"/>
              <a:t>s</a:t>
            </a:r>
            <a:r>
              <a:rPr lang="en-US" altLang="en-US" sz="2800" baseline="-25000" dirty="0"/>
              <a:t>n-1</a:t>
            </a:r>
          </a:p>
          <a:p>
            <a:pPr eaLnBrk="1" hangingPunct="1"/>
            <a:r>
              <a:rPr lang="en-US" altLang="en-US" sz="2800" dirty="0"/>
              <a:t>Specific values in the sequence can be referenced using </a:t>
            </a:r>
            <a:r>
              <a:rPr lang="en-US" altLang="en-US" sz="2800" i="1" dirty="0"/>
              <a:t>subscripts</a:t>
            </a:r>
            <a:r>
              <a:rPr lang="en-US" altLang="en-US" sz="2800" dirty="0"/>
              <a:t>, e.g. the first item is denoted with the subscript 0 (</a:t>
            </a:r>
            <a:r>
              <a:rPr lang="en-US" altLang="en-US" sz="2800" i="1" dirty="0"/>
              <a:t>s</a:t>
            </a:r>
            <a:r>
              <a:rPr lang="en-US" altLang="en-US" sz="2400" baseline="-25000" dirty="0"/>
              <a:t>0 </a:t>
            </a:r>
            <a:r>
              <a:rPr lang="en-US" altLang="en-US" sz="2800" dirty="0"/>
              <a:t>)</a:t>
            </a:r>
          </a:p>
          <a:p>
            <a:pPr eaLnBrk="1" hangingPunct="1"/>
            <a:r>
              <a:rPr lang="en-US" altLang="en-US" sz="2800" dirty="0"/>
              <a:t>By using numbers as subscripts, mathematicians can succinctly summarize computations over items in a sequence using subscript variables.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14</a:t>
            </a:fld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4">
                <a:extLst>
                  <a:ext uri="{FF2B5EF4-FFF2-40B4-BE49-F238E27FC236}">
                    <a16:creationId xmlns:a16="http://schemas.microsoft.com/office/drawing/2014/main" id="{AFC7BB85-589B-1268-1E48-8943135F7F21}"/>
                  </a:ext>
                </a:extLst>
              </p:cNvPr>
              <p:cNvSpPr txBox="1"/>
              <p:nvPr/>
            </p:nvSpPr>
            <p:spPr bwMode="auto">
              <a:xfrm>
                <a:off x="8534400" y="5742782"/>
                <a:ext cx="757238" cy="9906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62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Object 4">
                <a:extLst>
                  <a:ext uri="{FF2B5EF4-FFF2-40B4-BE49-F238E27FC236}">
                    <a16:creationId xmlns:a16="http://schemas.microsoft.com/office/drawing/2014/main" id="{AFC7BB85-589B-1268-1E48-8943135F7F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534400" y="5742782"/>
                <a:ext cx="757238" cy="9906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1300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and Arrays as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2EDA8-752C-7473-6E51-3C36445D1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Suppose the sequence is stored in a variable </a:t>
            </a:r>
            <a:r>
              <a:rPr lang="en-US" altLang="en-US" dirty="0">
                <a:latin typeface="Courier New" panose="02070309020205020404" pitchFamily="49" charset="0"/>
              </a:rPr>
              <a:t>s</a:t>
            </a:r>
            <a:r>
              <a:rPr lang="en-US" altLang="en-US" dirty="0"/>
              <a:t>. We could write a loop to calculate the sum of the items in the sequence like this:</a:t>
            </a:r>
            <a:br>
              <a:rPr lang="en-US" altLang="en-US" dirty="0"/>
            </a:br>
            <a:r>
              <a:rPr lang="en-US" altLang="en-US" sz="2000" dirty="0">
                <a:latin typeface="Courier New" panose="02070309020205020404" pitchFamily="49" charset="0"/>
              </a:rPr>
              <a:t>sum = 0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for 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 in range(n):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sum = sum + s[</a:t>
            </a:r>
            <a:r>
              <a:rPr lang="en-US" altLang="en-US" sz="2000" dirty="0" err="1">
                <a:latin typeface="Courier New" panose="02070309020205020404" pitchFamily="49" charset="0"/>
              </a:rPr>
              <a:t>i</a:t>
            </a:r>
            <a:r>
              <a:rPr lang="en-US" altLang="en-US" sz="2000" dirty="0">
                <a:latin typeface="Courier New" panose="02070309020205020404" pitchFamily="49" charset="0"/>
              </a:rPr>
              <a:t>]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Almost all computer languages have a sequence structure like this, sometimes called an </a:t>
            </a:r>
            <a:r>
              <a:rPr lang="en-US" altLang="en-US" i="1" dirty="0"/>
              <a:t>array</a:t>
            </a:r>
            <a:r>
              <a:rPr lang="en-US" alt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1286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and Arrays as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2EDA8-752C-7473-6E51-3C36445D1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/>
              <a:t>A list or array is a sequence of items where the entire sequence is referred to by a single name (i.e. </a:t>
            </a:r>
            <a:r>
              <a:rPr lang="en-US" altLang="en-US" sz="3200" dirty="0">
                <a:latin typeface="Courier New" panose="02070309020205020404" pitchFamily="49" charset="0"/>
              </a:rPr>
              <a:t>s</a:t>
            </a:r>
            <a:r>
              <a:rPr lang="en-US" altLang="en-US" sz="3200" dirty="0"/>
              <a:t>) and individual items can be selected by indexing (i.e.</a:t>
            </a:r>
            <a:r>
              <a:rPr lang="en-US" altLang="en-US" sz="3200" i="1" dirty="0"/>
              <a:t> </a:t>
            </a:r>
            <a:r>
              <a:rPr lang="en-US" altLang="en-US" sz="3200" dirty="0">
                <a:latin typeface="Courier New" panose="02070309020205020404" pitchFamily="49" charset="0"/>
              </a:rPr>
              <a:t>s[</a:t>
            </a:r>
            <a:r>
              <a:rPr lang="en-US" altLang="en-US" sz="3200" dirty="0" err="1">
                <a:latin typeface="Courier New" panose="02070309020205020404" pitchFamily="49" charset="0"/>
              </a:rPr>
              <a:t>i</a:t>
            </a:r>
            <a:r>
              <a:rPr lang="en-US" altLang="en-US" sz="3200" dirty="0">
                <a:latin typeface="Courier New" panose="02070309020205020404" pitchFamily="49" charset="0"/>
              </a:rPr>
              <a:t>]</a:t>
            </a:r>
            <a:r>
              <a:rPr lang="en-US" altLang="en-US" sz="3200" dirty="0"/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/>
              <a:t>In other programming languages, arrays are generally a fixed size, meaning that when you create the array, you have to specify how many items it can hold.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/>
              <a:t>Arrays are generally also </a:t>
            </a:r>
            <a:r>
              <a:rPr lang="en-US" altLang="en-US" sz="3200" i="1" dirty="0"/>
              <a:t>homogeneous</a:t>
            </a:r>
            <a:r>
              <a:rPr lang="en-US" altLang="en-US" sz="3200" dirty="0"/>
              <a:t>, meaning they can hold only one data type.</a:t>
            </a:r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3307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and Arrays as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2EDA8-752C-7473-6E51-3C36445D1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Python lists are dynamic. They can grow and shrink on demand.</a:t>
            </a:r>
          </a:p>
          <a:p>
            <a:pPr eaLnBrk="1" hangingPunct="1"/>
            <a:r>
              <a:rPr lang="en-US" altLang="en-US" dirty="0"/>
              <a:t>Python lists are also </a:t>
            </a:r>
            <a:r>
              <a:rPr lang="en-US" altLang="en-US" i="1" dirty="0"/>
              <a:t>heterogeneous</a:t>
            </a:r>
            <a:r>
              <a:rPr lang="en-US" altLang="en-US" dirty="0"/>
              <a:t>, a single list can hold arbitrary data types.</a:t>
            </a:r>
          </a:p>
          <a:p>
            <a:pPr eaLnBrk="1" hangingPunct="1"/>
            <a:r>
              <a:rPr lang="en-US" altLang="en-US" dirty="0"/>
              <a:t>Python lists are mutable sequences of arbitrary objects.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2066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Operations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18</a:t>
            </a:fld>
            <a:endParaRPr lang="en-US" altLang="en-US"/>
          </a:p>
        </p:txBody>
      </p:sp>
      <p:graphicFrame>
        <p:nvGraphicFramePr>
          <p:cNvPr id="6" name="Group 37">
            <a:extLst>
              <a:ext uri="{FF2B5EF4-FFF2-40B4-BE49-F238E27FC236}">
                <a16:creationId xmlns:a16="http://schemas.microsoft.com/office/drawing/2014/main" id="{377F89FD-F7E8-CEB3-6F72-224845E237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7512904"/>
              </p:ext>
            </p:extLst>
          </p:nvPr>
        </p:nvGraphicFramePr>
        <p:xfrm>
          <a:off x="2648744" y="2084127"/>
          <a:ext cx="7504112" cy="41451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19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84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Operator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Meaning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&lt;seq&gt; + &lt;seq&gt;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Concatenation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&lt;seq&gt; * &lt;int-expr&gt;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Repetition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&lt;seq&gt;[]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Indexing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len(&lt;seq&gt;)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Length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&lt;seq&gt;[:]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Slicing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for &lt;var&gt; in &lt;seq&gt;: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Iteration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&lt;expr&gt; in &lt;seq&gt;</a:t>
                      </a: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2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Membership (Boolean)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763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2EDA8-752C-7473-6E51-3C36445D1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Except for the membership check, we’ve used these operations before on strings.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The membership operation can be used to see if a certain value appears anywhere in a sequence.</a:t>
            </a:r>
            <a:br>
              <a:rPr lang="en-US" altLang="en-US" dirty="0"/>
            </a:br>
            <a:r>
              <a:rPr lang="en-US" altLang="en-US" sz="2400" dirty="0">
                <a:latin typeface="Courier New" panose="02070309020205020404" pitchFamily="49" charset="0"/>
              </a:rPr>
              <a:t>&gt;&gt;&gt; </a:t>
            </a:r>
            <a:r>
              <a:rPr lang="en-US" altLang="en-US" sz="2400" dirty="0" err="1">
                <a:latin typeface="Courier New" panose="02070309020205020404" pitchFamily="49" charset="0"/>
              </a:rPr>
              <a:t>lst</a:t>
            </a:r>
            <a:r>
              <a:rPr lang="en-US" altLang="en-US" sz="2400" dirty="0">
                <a:latin typeface="Courier New" panose="02070309020205020404" pitchFamily="49" charset="0"/>
              </a:rPr>
              <a:t> = [1,2,3,4]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&gt;&gt;&gt; 3 in </a:t>
            </a:r>
            <a:r>
              <a:rPr lang="en-US" altLang="en-US" sz="2400" dirty="0" err="1">
                <a:latin typeface="Courier New" panose="02070309020205020404" pitchFamily="49" charset="0"/>
              </a:rPr>
              <a:t>lst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True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3272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D31DFCB-5977-494D-917D-4AA6D5166E4A}" type="slidenum">
              <a:rPr lang="en-US" altLang="en-US" sz="1400">
                <a:latin typeface="Tahoma" panose="020B0604030504040204" pitchFamily="34" charset="0"/>
              </a:rPr>
              <a:pPr eaLnBrk="1" hangingPunct="1"/>
              <a:t>2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To understand the use of lists (arrays) to represent a sequential collection of data.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To be familiar with the functions and methods available for manipulating Python lists.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To understand the use of tuples for grouping a set of related values.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To be familiar with Python dictionaries as a data structure for storing non-sequential collections.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2EDA8-752C-7473-6E51-3C36445D1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The summing example from earlier can be written like this:</a:t>
            </a:r>
            <a:br>
              <a:rPr lang="en-US" altLang="en-US" sz="2800" dirty="0"/>
            </a:br>
            <a:r>
              <a:rPr lang="en-US" altLang="en-US" sz="2000" dirty="0">
                <a:latin typeface="Courier New" panose="02070309020205020404" pitchFamily="49" charset="0"/>
              </a:rPr>
              <a:t>sum = 0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for x in s: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sum = sum + x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Unlike strings, lists are mutable:</a:t>
            </a:r>
            <a:br>
              <a:rPr lang="en-US" altLang="en-US" sz="2800" dirty="0"/>
            </a:b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lst</a:t>
            </a:r>
            <a:r>
              <a:rPr lang="en-US" altLang="en-US" sz="2000" dirty="0">
                <a:latin typeface="Courier New" panose="02070309020205020404" pitchFamily="49" charset="0"/>
              </a:rPr>
              <a:t> = [1,2,3,4]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lst</a:t>
            </a:r>
            <a:r>
              <a:rPr lang="en-US" altLang="en-US" sz="2000" dirty="0">
                <a:latin typeface="Courier New" panose="02070309020205020404" pitchFamily="49" charset="0"/>
              </a:rPr>
              <a:t>[3]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4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lst</a:t>
            </a:r>
            <a:r>
              <a:rPr lang="en-US" altLang="en-US" sz="2000" dirty="0">
                <a:latin typeface="Courier New" panose="02070309020205020404" pitchFamily="49" charset="0"/>
              </a:rPr>
              <a:t>[3] = "Hello“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lst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[1, 2, 3, 'Hello']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lst</a:t>
            </a:r>
            <a:r>
              <a:rPr lang="en-US" altLang="en-US" sz="2000" dirty="0">
                <a:latin typeface="Courier New" panose="02070309020205020404" pitchFamily="49" charset="0"/>
              </a:rPr>
              <a:t>[2] = 7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</a:rPr>
              <a:t>lst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[1, 2, 7, 'Hello']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60533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2EDA8-752C-7473-6E51-3C36445D1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Lists can be created by listing items inside square brackets.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odds = [1, 3, 5, 7, 9]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food = ["spam", "eggs", "back bacon"]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silly = [1, "spam", 4, "U"]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empty = []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A list of identical items can be created using the repetition operator. This command produces a list containing 50 zeroes:</a:t>
            </a:r>
            <a:br>
              <a:rPr lang="en-US" altLang="en-US" dirty="0"/>
            </a:br>
            <a:r>
              <a:rPr lang="en-US" altLang="en-US" dirty="0">
                <a:latin typeface="Courier New" panose="02070309020205020404" pitchFamily="49" charset="0"/>
              </a:rPr>
              <a:t>zeroes = [0] * 50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8499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2EDA8-752C-7473-6E51-3C36445D1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month2.py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A program to print the month abbreviation, given its number.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def main():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# months is a list used as a lookup table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months = ["Jan", "Feb", "Mar", "Apr", "May", "Jun",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"Jul", "Aug", "Sep", "Oct", "Nov", "Dec"]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n = int(input("Enter a month number (1-12): "))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f"The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month abbreviation is {months[n-1]}.")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80881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2EDA8-752C-7473-6E51-3C36445D1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In this program there is a list of strings called 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months</a:t>
            </a:r>
            <a:r>
              <a:rPr lang="en-US" altLang="en-US" dirty="0"/>
              <a:t> to use as the lookup table.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This line of code is split over two lines – Python knows the list isn’t finished until the “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altLang="en-US" dirty="0"/>
              <a:t>” is encountered. This makes the code more readable.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Lists, like strings, are indexed beginning with 0. 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months[0]</a:t>
            </a:r>
            <a:r>
              <a:rPr lang="en-US" altLang="en-US" dirty="0"/>
              <a:t> is 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"Jan"</a:t>
            </a:r>
            <a:r>
              <a:rPr lang="en-US" altLang="en-US" dirty="0"/>
              <a:t>. The 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en-US" dirty="0"/>
              <a:t>th month is at position 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n-1</a:t>
            </a:r>
            <a:r>
              <a:rPr lang="en-US" alt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74473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2EDA8-752C-7473-6E51-3C36445D1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It would be trivial to modify this program to print out the entire month name. Just change the lookup list!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months = ["January", "February", "March", "April",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"May", "June", "July", "August",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"September", "October", "November", "December"]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15759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Methods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25</a:t>
            </a:fld>
            <a:endParaRPr lang="en-US" altLang="en-US"/>
          </a:p>
        </p:txBody>
      </p:sp>
      <p:graphicFrame>
        <p:nvGraphicFramePr>
          <p:cNvPr id="6" name="Group 51">
            <a:extLst>
              <a:ext uri="{FF2B5EF4-FFF2-40B4-BE49-F238E27FC236}">
                <a16:creationId xmlns:a16="http://schemas.microsoft.com/office/drawing/2014/main" id="{93F247F8-F64E-56E8-143B-ACAFEFD390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703736"/>
              </p:ext>
            </p:extLst>
          </p:nvPr>
        </p:nvGraphicFramePr>
        <p:xfrm>
          <a:off x="1847056" y="2090738"/>
          <a:ext cx="8497888" cy="425291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9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8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Method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6" marB="4571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Meaning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6" marB="45716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3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&lt;list&gt;.append(x)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6" marB="4571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Add element x to end of list.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6" marB="45716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1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&lt;list&gt;.sort()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6" marB="4571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Sort (order) the list. A comparison function may be passed as a parameter.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6" marB="45716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3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&lt;list&gt;.reverse()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6" marB="4571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Reverse the list.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6" marB="45716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&lt;list&gt;.index(x)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6" marB="4571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Returns index of first occurrence of x.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6" marB="45716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3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&lt;list&gt;.insert(i, x)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6" marB="4571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Insert x into list at index </a:t>
                      </a:r>
                      <a:r>
                        <a:rPr kumimoji="0" lang="en-US" sz="18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i</a:t>
                      </a: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.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6" marB="45716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&lt;list&gt;.count(x)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6" marB="4571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Returns the number of occurrences of x in list.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6" marB="45716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3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&lt;list&gt;.remove(x)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6" marB="4571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Deletes the first occurrence of x in list.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6" marB="45716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&lt;list&gt;.pop(i)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6" marB="4571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Deletes the </a:t>
                      </a:r>
                      <a:r>
                        <a:rPr kumimoji="0" lang="en-US" sz="18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i</a:t>
                      </a:r>
                      <a:r>
                        <a:rPr kumimoji="0" lang="en-US" sz="1800" u="none" strike="noStrike" cap="none" normalizeH="0" baseline="30000" dirty="0" err="1">
                          <a:ln>
                            <a:noFill/>
                          </a:ln>
                          <a:effectLst/>
                        </a:rPr>
                        <a:t>th</a:t>
                      </a:r>
                      <a:r>
                        <a:rPr kumimoji="0" lang="en-US" sz="18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element of the list and returns its value.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2" charset="0"/>
                        <a:cs typeface="Arial" charset="0"/>
                      </a:endParaRPr>
                    </a:p>
                  </a:txBody>
                  <a:tcPr marT="45716" marB="45716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50366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Methods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2D3FECF-B07A-CBC4-B3B0-4573B73981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0600" y="2017713"/>
            <a:ext cx="5666317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lst.append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("lists")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['lists’]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lst.append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("are")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lst.append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("fun")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['lists', 'are', 'fun’]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lst.sort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['are', 'fun', 'lists']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E9FBC21-CD25-D873-27FB-40C22B7F4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3800" y="2017713"/>
            <a:ext cx="5666317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['lists', 'fun', 'are’]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lst.index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("fun")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1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lst.insert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(0, "fun")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['fun', 'lists', 'fun', 'are’]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lst.count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("fun")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2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lst.remove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("fun")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['lists', 'fun', 'are']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296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Methods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27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list methods either modify the list (e.g.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append</a:t>
            </a:r>
            <a:r>
              <a:rPr lang="en-US" dirty="0"/>
              <a:t>,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  <a:r>
              <a:rPr lang="en-US" dirty="0"/>
              <a:t>,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remove</a:t>
            </a:r>
            <a:r>
              <a:rPr lang="en-US" dirty="0"/>
              <a:t>,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extend</a:t>
            </a:r>
            <a:r>
              <a:rPr lang="en-US" dirty="0"/>
              <a:t>) or leave the list unchanged and return a value (e.g.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dirty="0"/>
              <a:t> and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US" dirty="0"/>
              <a:t>).</a:t>
            </a:r>
          </a:p>
          <a:p>
            <a:pPr lvl="1"/>
            <a:r>
              <a:rPr lang="en-US" dirty="0"/>
              <a:t>However, the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dirty="0"/>
              <a:t> method actually does both!</a:t>
            </a:r>
          </a:p>
          <a:p>
            <a:r>
              <a:rPr lang="en-US" dirty="0"/>
              <a:t>When you want to remove a specific valued item from a list,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remove</a:t>
            </a:r>
            <a:r>
              <a:rPr lang="en-US" dirty="0"/>
              <a:t> does the job ,whereas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dirty="0"/>
              <a:t> removes the item from a given position.</a:t>
            </a:r>
          </a:p>
          <a:p>
            <a:r>
              <a:rPr lang="en-US" dirty="0"/>
              <a:t>Calling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dirty="0"/>
              <a:t> without a parameter (e.g.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lst.pop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) will always remove the last item from the list.</a:t>
            </a:r>
          </a:p>
        </p:txBody>
      </p:sp>
    </p:spTree>
    <p:extLst>
      <p:ext uri="{BB962C8B-B14F-4D97-AF65-F5344CB8AC3E}">
        <p14:creationId xmlns:p14="http://schemas.microsoft.com/office/powerpoint/2010/main" val="21327741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Methods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28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append</a:t>
            </a:r>
            <a:r>
              <a:rPr lang="en-US" dirty="0"/>
              <a:t> is the most common and efficient way of adding an item to an existing list.</a:t>
            </a:r>
          </a:p>
          <a:p>
            <a:r>
              <a:rPr lang="en-US" dirty="0"/>
              <a:t>It is often used to accumulate a list one item at a time.</a:t>
            </a:r>
          </a:p>
        </p:txBody>
      </p:sp>
    </p:spTree>
    <p:extLst>
      <p:ext uri="{BB962C8B-B14F-4D97-AF65-F5344CB8AC3E}">
        <p14:creationId xmlns:p14="http://schemas.microsoft.com/office/powerpoint/2010/main" val="3576086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Methods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29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is a fragment of code using a sentinel loop to build a list of positive numbers typed by the user:</a:t>
            </a:r>
          </a:p>
          <a:p>
            <a:pPr marL="0" indent="0">
              <a:buNone/>
            </a:pP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x = float(input('Enter a number: '))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while x &gt;= 0: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nums.append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x = float(input('Enter a number: '))</a:t>
            </a:r>
          </a:p>
        </p:txBody>
      </p:sp>
    </p:spTree>
    <p:extLst>
      <p:ext uri="{BB962C8B-B14F-4D97-AF65-F5344CB8AC3E}">
        <p14:creationId xmlns:p14="http://schemas.microsoft.com/office/powerpoint/2010/main" val="125282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23591233-8FB1-4DB1-910E-CBBF4402DA9F}" type="slidenum">
              <a:rPr lang="en-US" altLang="en-US" sz="1400">
                <a:latin typeface="Tahoma" panose="020B0604030504040204" pitchFamily="34" charset="0"/>
              </a:rPr>
              <a:pPr eaLnBrk="1" hangingPunct="1"/>
              <a:t>3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Objectives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 be able to write programs that use lists and tuples to structure and manipulate collections of information.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Methods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30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Basic list principles</a:t>
            </a:r>
          </a:p>
          <a:p>
            <a:pPr lvl="1" eaLnBrk="1" hangingPunct="1"/>
            <a:r>
              <a:rPr lang="en-US" altLang="en-US" dirty="0"/>
              <a:t>A list is a sequence of items stored as a single object.</a:t>
            </a:r>
          </a:p>
          <a:p>
            <a:pPr lvl="1" eaLnBrk="1" hangingPunct="1"/>
            <a:r>
              <a:rPr lang="en-US" altLang="en-US" dirty="0"/>
              <a:t>Items in a list can be accessed by indexing, and </a:t>
            </a:r>
            <a:r>
              <a:rPr lang="en-US" altLang="en-US" dirty="0" err="1"/>
              <a:t>sublists</a:t>
            </a:r>
            <a:r>
              <a:rPr lang="en-US" altLang="en-US" dirty="0"/>
              <a:t> can be accessed by slicing.</a:t>
            </a:r>
          </a:p>
          <a:p>
            <a:pPr lvl="1" eaLnBrk="1" hangingPunct="1"/>
            <a:r>
              <a:rPr lang="en-US" altLang="en-US" dirty="0"/>
              <a:t>Lists are mutable; individual items or entire slices can be replaced through assignment statements.</a:t>
            </a:r>
          </a:p>
          <a:p>
            <a:pPr lvl="1" eaLnBrk="1" hangingPunct="1"/>
            <a:r>
              <a:rPr lang="en-US" altLang="en-US" dirty="0"/>
              <a:t>Lists support a number of convenient and frequently used methods.</a:t>
            </a:r>
          </a:p>
          <a:p>
            <a:pPr lvl="1" eaLnBrk="1" hangingPunct="1"/>
            <a:r>
              <a:rPr lang="en-US" altLang="en-US" dirty="0"/>
              <a:t>Lists will grow and shrink as needed.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4262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 with Lists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31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One way we can solve our statistics problem is to store the data in a list.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We could then write a series of functions that take a list of numbers and calculates the mean, standard deviation, and median.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Let’s rewrite our earlier program to use lists to find the mean.</a:t>
            </a:r>
          </a:p>
        </p:txBody>
      </p:sp>
    </p:spTree>
    <p:extLst>
      <p:ext uri="{BB962C8B-B14F-4D97-AF65-F5344CB8AC3E}">
        <p14:creationId xmlns:p14="http://schemas.microsoft.com/office/powerpoint/2010/main" val="15743268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 with Lists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32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Let’s write a function called </a:t>
            </a:r>
            <a:r>
              <a:rPr lang="en-US" altLang="en-US">
                <a:latin typeface="Courier New" panose="02070309020205020404" pitchFamily="49" charset="0"/>
              </a:rPr>
              <a:t>getNumbers</a:t>
            </a:r>
            <a:r>
              <a:rPr lang="en-US" altLang="en-US"/>
              <a:t> that gets numbers from the user.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We’ll implement the sentinel loop to get the numbers.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An initially empty list is used as an accumulator to collect the numbers.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The list is returned once all values have been entered.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923144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 with Lists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33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2017713"/>
            <a:ext cx="11406717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def </a:t>
            </a:r>
            <a:r>
              <a:rPr lang="en-US" altLang="en-US" sz="2400" dirty="0" err="1">
                <a:latin typeface="Courier New" panose="02070309020205020404" pitchFamily="49" charset="0"/>
              </a:rPr>
              <a:t>getNumbers</a:t>
            </a:r>
            <a:r>
              <a:rPr lang="en-US" altLang="en-US" sz="2400" dirty="0">
                <a:latin typeface="Courier New" panose="02070309020205020404" pitchFamily="49" charset="0"/>
              </a:rPr>
              <a:t>():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    </a:t>
            </a:r>
            <a:r>
              <a:rPr lang="en-US" altLang="en-US" sz="2400" dirty="0" err="1">
                <a:latin typeface="Courier New" panose="02070309020205020404" pitchFamily="49" charset="0"/>
              </a:rPr>
              <a:t>nums</a:t>
            </a:r>
            <a:r>
              <a:rPr lang="en-US" altLang="en-US" sz="2400" dirty="0">
                <a:latin typeface="Courier New" panose="02070309020205020404" pitchFamily="49" charset="0"/>
              </a:rPr>
              <a:t> = []     # start with an empty list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05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    # sentinel loop to get numbers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    </a:t>
            </a:r>
            <a:r>
              <a:rPr lang="en-US" altLang="en-US" sz="2400" dirty="0" err="1">
                <a:latin typeface="Courier New" panose="02070309020205020404" pitchFamily="49" charset="0"/>
              </a:rPr>
              <a:t>xStr</a:t>
            </a:r>
            <a:r>
              <a:rPr lang="en-US" altLang="en-US" sz="2400" dirty="0">
                <a:latin typeface="Courier New" panose="02070309020205020404" pitchFamily="49" charset="0"/>
              </a:rPr>
              <a:t> = input("Enter a number (&lt;Enter&gt; to quit) &gt;&gt; ")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    while </a:t>
            </a:r>
            <a:r>
              <a:rPr lang="en-US" altLang="en-US" sz="2400" dirty="0" err="1">
                <a:latin typeface="Courier New" panose="02070309020205020404" pitchFamily="49" charset="0"/>
              </a:rPr>
              <a:t>xStr</a:t>
            </a:r>
            <a:r>
              <a:rPr lang="en-US" altLang="en-US" sz="2400" dirty="0">
                <a:latin typeface="Courier New" panose="02070309020205020404" pitchFamily="49" charset="0"/>
              </a:rPr>
              <a:t> != "":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        x = float(</a:t>
            </a:r>
            <a:r>
              <a:rPr lang="en-US" altLang="en-US" sz="2400" dirty="0" err="1">
                <a:latin typeface="Courier New" panose="02070309020205020404" pitchFamily="49" charset="0"/>
              </a:rPr>
              <a:t>xStr</a:t>
            </a:r>
            <a:r>
              <a:rPr lang="en-US" altLang="en-US" sz="2400" dirty="0">
                <a:latin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        </a:t>
            </a:r>
            <a:r>
              <a:rPr lang="en-US" altLang="en-US" sz="2400" dirty="0" err="1">
                <a:latin typeface="Courier New" panose="02070309020205020404" pitchFamily="49" charset="0"/>
              </a:rPr>
              <a:t>nums.append</a:t>
            </a:r>
            <a:r>
              <a:rPr lang="en-US" altLang="en-US" sz="2400" dirty="0">
                <a:latin typeface="Courier New" panose="02070309020205020404" pitchFamily="49" charset="0"/>
              </a:rPr>
              <a:t>(x)   # add this value to the list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        </a:t>
            </a:r>
            <a:r>
              <a:rPr lang="en-US" altLang="en-US" sz="2400" dirty="0" err="1">
                <a:latin typeface="Courier New" panose="02070309020205020404" pitchFamily="49" charset="0"/>
              </a:rPr>
              <a:t>xStr</a:t>
            </a:r>
            <a:r>
              <a:rPr lang="en-US" altLang="en-US" sz="2400" dirty="0">
                <a:latin typeface="Courier New" panose="02070309020205020404" pitchFamily="49" charset="0"/>
              </a:rPr>
              <a:t> = input("Enter a number (&lt;Enter&gt; to quit) &gt;&gt; ")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    return </a:t>
            </a:r>
            <a:r>
              <a:rPr lang="en-US" altLang="en-US" sz="2400" dirty="0" err="1">
                <a:latin typeface="Courier New" panose="02070309020205020404" pitchFamily="49" charset="0"/>
              </a:rPr>
              <a:t>nums</a:t>
            </a:r>
            <a:endParaRPr lang="en-US" altLang="en-US" sz="24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400" dirty="0"/>
              <a:t>Using this code, we can get a list of numbers from the user with a single line of code:</a:t>
            </a:r>
            <a:br>
              <a:rPr lang="en-US" altLang="en-US" sz="2400" dirty="0"/>
            </a:br>
            <a:r>
              <a:rPr lang="en-US" altLang="en-US" sz="2400" dirty="0">
                <a:latin typeface="Courier New" panose="02070309020205020404" pitchFamily="49" charset="0"/>
              </a:rPr>
              <a:t>data = </a:t>
            </a:r>
            <a:r>
              <a:rPr lang="en-US" altLang="en-US" sz="2400" dirty="0" err="1">
                <a:latin typeface="Courier New" panose="02070309020205020404" pitchFamily="49" charset="0"/>
              </a:rPr>
              <a:t>getNumbers</a:t>
            </a:r>
            <a:r>
              <a:rPr lang="en-US" altLang="en-US" sz="2400" dirty="0">
                <a:latin typeface="Courier New" panose="02070309020205020404" pitchFamily="49" charset="0"/>
              </a:rPr>
              <a:t>()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473217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 with Lists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34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Now we need a function that will calculate the mean of the numbers in a list.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Input: a list of numbers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Output: the mean of the input list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latin typeface="Courier New" panose="02070309020205020404" pitchFamily="49" charset="0"/>
              </a:rPr>
              <a:t>def mean(</a:t>
            </a:r>
            <a:r>
              <a:rPr lang="en-US" altLang="en-US" sz="2400" dirty="0" err="1">
                <a:latin typeface="Courier New" panose="02070309020205020404" pitchFamily="49" charset="0"/>
              </a:rPr>
              <a:t>nums</a:t>
            </a:r>
            <a:r>
              <a:rPr lang="en-US" altLang="en-US" sz="2400" dirty="0">
                <a:latin typeface="Courier New" panose="02070309020205020404" pitchFamily="49" charset="0"/>
              </a:rPr>
              <a:t>):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sum = 0.0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for num in </a:t>
            </a:r>
            <a:r>
              <a:rPr lang="en-US" altLang="en-US" sz="2400" dirty="0" err="1">
                <a:latin typeface="Courier New" panose="02070309020205020404" pitchFamily="49" charset="0"/>
              </a:rPr>
              <a:t>nums</a:t>
            </a:r>
            <a:r>
              <a:rPr lang="en-US" altLang="en-US" sz="2400" dirty="0">
                <a:latin typeface="Courier New" panose="02070309020205020404" pitchFamily="49" charset="0"/>
              </a:rPr>
              <a:t>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    sum = sum + num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return sum / </a:t>
            </a:r>
            <a:r>
              <a:rPr lang="en-US" altLang="en-US" sz="2400" dirty="0" err="1">
                <a:latin typeface="Courier New" panose="02070309020205020404" pitchFamily="49" charset="0"/>
              </a:rPr>
              <a:t>len</a:t>
            </a:r>
            <a:r>
              <a:rPr lang="en-US" altLang="en-US" sz="2400" dirty="0">
                <a:latin typeface="Courier New" panose="02070309020205020404" pitchFamily="49" charset="0"/>
              </a:rPr>
              <a:t>(</a:t>
            </a:r>
            <a:r>
              <a:rPr lang="en-US" altLang="en-US" sz="2400" dirty="0" err="1">
                <a:latin typeface="Courier New" panose="02070309020205020404" pitchFamily="49" charset="0"/>
              </a:rPr>
              <a:t>nums</a:t>
            </a:r>
            <a:r>
              <a:rPr lang="en-US" altLang="en-US" sz="2400" dirty="0"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80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 with Lists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35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The next function to tackle is the standard deviation.</a:t>
            </a:r>
          </a:p>
          <a:p>
            <a:pPr eaLnBrk="1" hangingPunct="1"/>
            <a:r>
              <a:rPr lang="en-US" altLang="en-US" sz="2800" dirty="0"/>
              <a:t>In order to determine the standard deviation, we need to know the mean.</a:t>
            </a:r>
          </a:p>
          <a:p>
            <a:pPr lvl="1" eaLnBrk="1" hangingPunct="1"/>
            <a:r>
              <a:rPr lang="en-US" altLang="en-US" sz="2400" dirty="0"/>
              <a:t>Should we recalculate the mean inside of </a:t>
            </a:r>
            <a:r>
              <a:rPr lang="en-US" altLang="en-US" sz="2400" dirty="0" err="1">
                <a:latin typeface="Courier New" panose="02070309020205020404" pitchFamily="49" charset="0"/>
              </a:rPr>
              <a:t>stdDev</a:t>
            </a:r>
            <a:r>
              <a:rPr lang="en-US" altLang="en-US" sz="2400" dirty="0"/>
              <a:t>?</a:t>
            </a:r>
          </a:p>
          <a:p>
            <a:pPr lvl="1" eaLnBrk="1" hangingPunct="1"/>
            <a:r>
              <a:rPr lang="en-US" altLang="en-US" sz="2400" dirty="0"/>
              <a:t>Should the mean be passed as a parameter to </a:t>
            </a:r>
            <a:r>
              <a:rPr lang="en-US" altLang="en-US" sz="2400" dirty="0" err="1">
                <a:latin typeface="Courier New" panose="02070309020205020404" pitchFamily="49" charset="0"/>
              </a:rPr>
              <a:t>stdDev</a:t>
            </a:r>
            <a:r>
              <a:rPr lang="en-US" altLang="en-US" sz="2400" dirty="0"/>
              <a:t>?</a:t>
            </a:r>
          </a:p>
          <a:p>
            <a:pPr eaLnBrk="1" hangingPunct="1"/>
            <a:r>
              <a:rPr lang="en-US" altLang="en-US" sz="2800" dirty="0"/>
              <a:t>Recalculating the mean inside of </a:t>
            </a:r>
            <a:r>
              <a:rPr lang="en-US" altLang="en-US" sz="2800" dirty="0" err="1">
                <a:latin typeface="Courier New" panose="02070309020205020404" pitchFamily="49" charset="0"/>
              </a:rPr>
              <a:t>stdDev</a:t>
            </a:r>
            <a:r>
              <a:rPr lang="en-US" altLang="en-US" sz="2800" dirty="0"/>
              <a:t> is inefficient if the data set is large.</a:t>
            </a:r>
          </a:p>
          <a:p>
            <a:pPr eaLnBrk="1" hangingPunct="1"/>
            <a:r>
              <a:rPr lang="en-US" altLang="en-US" sz="2800" dirty="0"/>
              <a:t>Since our program is outputting both the mean and the standard deviation, let’s compute the mean and pass it to </a:t>
            </a:r>
            <a:r>
              <a:rPr lang="en-US" altLang="en-US" sz="2800" dirty="0" err="1">
                <a:latin typeface="Courier New" panose="02070309020205020404" pitchFamily="49" charset="0"/>
              </a:rPr>
              <a:t>stdDev</a:t>
            </a:r>
            <a:r>
              <a:rPr lang="en-US" altLang="en-US" sz="2800" dirty="0"/>
              <a:t> as a parameter.</a:t>
            </a:r>
          </a:p>
        </p:txBody>
      </p:sp>
    </p:spTree>
    <p:extLst>
      <p:ext uri="{BB962C8B-B14F-4D97-AF65-F5344CB8AC3E}">
        <p14:creationId xmlns:p14="http://schemas.microsoft.com/office/powerpoint/2010/main" val="754830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 with Lists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36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>
                <a:latin typeface="Courier New" panose="02070309020205020404" pitchFamily="49" charset="0"/>
              </a:rPr>
              <a:t>def </a:t>
            </a:r>
            <a:r>
              <a:rPr lang="en-US" altLang="en-US" sz="2400" dirty="0" err="1">
                <a:latin typeface="Courier New" panose="02070309020205020404" pitchFamily="49" charset="0"/>
              </a:rPr>
              <a:t>stdDev</a:t>
            </a:r>
            <a:r>
              <a:rPr lang="en-US" altLang="en-US" sz="2400" dirty="0">
                <a:latin typeface="Courier New" panose="02070309020205020404" pitchFamily="49" charset="0"/>
              </a:rPr>
              <a:t>(</a:t>
            </a:r>
            <a:r>
              <a:rPr lang="en-US" altLang="en-US" sz="2400" dirty="0" err="1">
                <a:latin typeface="Courier New" panose="02070309020205020404" pitchFamily="49" charset="0"/>
              </a:rPr>
              <a:t>nums</a:t>
            </a:r>
            <a:r>
              <a:rPr lang="en-US" altLang="en-US" sz="2400" dirty="0">
                <a:latin typeface="Courier New" panose="02070309020205020404" pitchFamily="49" charset="0"/>
              </a:rPr>
              <a:t>, </a:t>
            </a:r>
            <a:r>
              <a:rPr lang="en-US" altLang="en-US" sz="2400" dirty="0" err="1">
                <a:latin typeface="Courier New" panose="02070309020205020404" pitchFamily="49" charset="0"/>
              </a:rPr>
              <a:t>xbar</a:t>
            </a:r>
            <a:r>
              <a:rPr lang="en-US" altLang="en-US" sz="2400" dirty="0">
                <a:latin typeface="Courier New" panose="02070309020205020404" pitchFamily="49" charset="0"/>
              </a:rPr>
              <a:t>):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</a:t>
            </a:r>
            <a:r>
              <a:rPr lang="en-US" altLang="en-US" sz="2400" dirty="0" err="1">
                <a:latin typeface="Courier New" panose="02070309020205020404" pitchFamily="49" charset="0"/>
              </a:rPr>
              <a:t>sumDevSq</a:t>
            </a:r>
            <a:r>
              <a:rPr lang="en-US" altLang="en-US" sz="2400" dirty="0">
                <a:latin typeface="Courier New" panose="02070309020205020404" pitchFamily="49" charset="0"/>
              </a:rPr>
              <a:t> = 0.0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for num in </a:t>
            </a:r>
            <a:r>
              <a:rPr lang="en-US" altLang="en-US" sz="2400" dirty="0" err="1">
                <a:latin typeface="Courier New" panose="02070309020205020404" pitchFamily="49" charset="0"/>
              </a:rPr>
              <a:t>nums</a:t>
            </a:r>
            <a:r>
              <a:rPr lang="en-US" altLang="en-US" sz="2400" dirty="0">
                <a:latin typeface="Courier New" panose="02070309020205020404" pitchFamily="49" charset="0"/>
              </a:rPr>
              <a:t>: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    dev = </a:t>
            </a:r>
            <a:r>
              <a:rPr lang="en-US" altLang="en-US" sz="2400" dirty="0" err="1">
                <a:latin typeface="Courier New" panose="02070309020205020404" pitchFamily="49" charset="0"/>
              </a:rPr>
              <a:t>xbar</a:t>
            </a:r>
            <a:r>
              <a:rPr lang="en-US" altLang="en-US" sz="2400" dirty="0">
                <a:latin typeface="Courier New" panose="02070309020205020404" pitchFamily="49" charset="0"/>
              </a:rPr>
              <a:t> - num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    </a:t>
            </a:r>
            <a:r>
              <a:rPr lang="en-US" altLang="en-US" sz="2400" dirty="0" err="1">
                <a:latin typeface="Courier New" panose="02070309020205020404" pitchFamily="49" charset="0"/>
              </a:rPr>
              <a:t>sumDevSq</a:t>
            </a:r>
            <a:r>
              <a:rPr lang="en-US" altLang="en-US" sz="2400" dirty="0">
                <a:latin typeface="Courier New" panose="02070309020205020404" pitchFamily="49" charset="0"/>
              </a:rPr>
              <a:t> = </a:t>
            </a:r>
            <a:r>
              <a:rPr lang="en-US" altLang="en-US" sz="2400" dirty="0" err="1">
                <a:latin typeface="Courier New" panose="02070309020205020404" pitchFamily="49" charset="0"/>
              </a:rPr>
              <a:t>sumDevSq</a:t>
            </a:r>
            <a:r>
              <a:rPr lang="en-US" altLang="en-US" sz="2400" dirty="0">
                <a:latin typeface="Courier New" panose="02070309020205020404" pitchFamily="49" charset="0"/>
              </a:rPr>
              <a:t> + dev * dev</a:t>
            </a:r>
            <a:br>
              <a:rPr lang="en-US" altLang="en-US" sz="2400" dirty="0">
                <a:latin typeface="Courier New" panose="02070309020205020404" pitchFamily="49" charset="0"/>
              </a:rPr>
            </a:br>
            <a:r>
              <a:rPr lang="en-US" altLang="en-US" sz="2400" dirty="0">
                <a:latin typeface="Courier New" panose="02070309020205020404" pitchFamily="49" charset="0"/>
              </a:rPr>
              <a:t>    return sqrt(</a:t>
            </a:r>
            <a:r>
              <a:rPr lang="en-US" altLang="en-US" sz="2400" dirty="0" err="1">
                <a:latin typeface="Courier New" panose="02070309020205020404" pitchFamily="49" charset="0"/>
              </a:rPr>
              <a:t>sumDevSq</a:t>
            </a:r>
            <a:r>
              <a:rPr lang="en-US" altLang="en-US" sz="2400" dirty="0">
                <a:latin typeface="Courier New" panose="02070309020205020404" pitchFamily="49" charset="0"/>
              </a:rPr>
              <a:t>/(</a:t>
            </a:r>
            <a:r>
              <a:rPr lang="en-US" altLang="en-US" sz="2400" dirty="0" err="1">
                <a:latin typeface="Courier New" panose="02070309020205020404" pitchFamily="49" charset="0"/>
              </a:rPr>
              <a:t>len</a:t>
            </a:r>
            <a:r>
              <a:rPr lang="en-US" altLang="en-US" sz="2400" dirty="0">
                <a:latin typeface="Courier New" panose="02070309020205020404" pitchFamily="49" charset="0"/>
              </a:rPr>
              <a:t>(</a:t>
            </a:r>
            <a:r>
              <a:rPr lang="en-US" altLang="en-US" sz="2400" dirty="0" err="1">
                <a:latin typeface="Courier New" panose="02070309020205020404" pitchFamily="49" charset="0"/>
              </a:rPr>
              <a:t>nums</a:t>
            </a:r>
            <a:r>
              <a:rPr lang="en-US" altLang="en-US" sz="2400" dirty="0">
                <a:latin typeface="Courier New" panose="02070309020205020404" pitchFamily="49" charset="0"/>
              </a:rPr>
              <a:t>)-1))</a:t>
            </a:r>
          </a:p>
          <a:p>
            <a:pPr eaLnBrk="1" hangingPunct="1"/>
            <a:r>
              <a:rPr lang="en-US" altLang="en-US" dirty="0"/>
              <a:t>The summation from the formula is accomplished with a loop and accumulator.</a:t>
            </a:r>
          </a:p>
          <a:p>
            <a:pPr eaLnBrk="1" hangingPunct="1"/>
            <a:r>
              <a:rPr lang="en-US" altLang="en-US" dirty="0" err="1">
                <a:latin typeface="Courier New" panose="02070309020205020404" pitchFamily="49" charset="0"/>
              </a:rPr>
              <a:t>sumDevSq</a:t>
            </a:r>
            <a:r>
              <a:rPr lang="en-US" altLang="en-US" dirty="0"/>
              <a:t> stores the running sum of the squares of the deviations.</a:t>
            </a:r>
            <a:endParaRPr lang="en-US" altLang="en-US" dirty="0"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1735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 with Lists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37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/>
              <a:t>We don’t have a formula to calculate the median. We’ll need to come up with an algorithm to pick out the middle value.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/>
              <a:t>First, we need to arrange the numbers in ascending order.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/>
              <a:t>Second, the middle value in the list is the median.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/>
              <a:t>If the list has an even length, the median is the average of the middle two values.</a:t>
            </a:r>
          </a:p>
        </p:txBody>
      </p:sp>
    </p:spTree>
    <p:extLst>
      <p:ext uri="{BB962C8B-B14F-4D97-AF65-F5344CB8AC3E}">
        <p14:creationId xmlns:p14="http://schemas.microsoft.com/office/powerpoint/2010/main" val="31844719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 with Lists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38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Pseudocode -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sort the numbers into ascending order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if the size of the data is odd: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median = the middle value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median = the average of the two middle values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return median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0095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 with Lists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39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def median(</a:t>
            </a:r>
            <a:r>
              <a:rPr lang="en-US" altLang="en-US" sz="2400" dirty="0" err="1">
                <a:latin typeface="Courier New" panose="02070309020205020404" pitchFamily="49" charset="0"/>
              </a:rPr>
              <a:t>nums</a:t>
            </a:r>
            <a:r>
              <a:rPr lang="en-US" altLang="en-US" sz="2400" dirty="0">
                <a:latin typeface="Courier New" panose="02070309020205020404" pitchFamily="49" charset="0"/>
              </a:rPr>
              <a:t>):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    </a:t>
            </a:r>
            <a:r>
              <a:rPr lang="en-US" altLang="en-US" sz="2400" dirty="0" err="1">
                <a:latin typeface="Courier New" panose="02070309020205020404" pitchFamily="49" charset="0"/>
              </a:rPr>
              <a:t>nums.sort</a:t>
            </a:r>
            <a:r>
              <a:rPr lang="en-US" altLang="en-US" sz="2400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    size = </a:t>
            </a:r>
            <a:r>
              <a:rPr lang="en-US" altLang="en-US" sz="2400" dirty="0" err="1">
                <a:latin typeface="Courier New" panose="02070309020205020404" pitchFamily="49" charset="0"/>
              </a:rPr>
              <a:t>len</a:t>
            </a:r>
            <a:r>
              <a:rPr lang="en-US" altLang="en-US" sz="2400" dirty="0">
                <a:latin typeface="Courier New" panose="02070309020205020404" pitchFamily="49" charset="0"/>
              </a:rPr>
              <a:t>(</a:t>
            </a:r>
            <a:r>
              <a:rPr lang="en-US" altLang="en-US" sz="2400" dirty="0" err="1">
                <a:latin typeface="Courier New" panose="02070309020205020404" pitchFamily="49" charset="0"/>
              </a:rPr>
              <a:t>nums</a:t>
            </a:r>
            <a:r>
              <a:rPr lang="en-US" altLang="en-US" sz="2400" dirty="0">
                <a:latin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    </a:t>
            </a:r>
            <a:r>
              <a:rPr lang="en-US" altLang="en-US" sz="2400" dirty="0" err="1">
                <a:latin typeface="Courier New" panose="02070309020205020404" pitchFamily="49" charset="0"/>
              </a:rPr>
              <a:t>midPos</a:t>
            </a:r>
            <a:r>
              <a:rPr lang="en-US" altLang="en-US" sz="2400" dirty="0">
                <a:latin typeface="Courier New" panose="02070309020205020404" pitchFamily="49" charset="0"/>
              </a:rPr>
              <a:t> = size // 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    if size % 2 == 0: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        median = (</a:t>
            </a:r>
            <a:r>
              <a:rPr lang="en-US" altLang="en-US" sz="2400" dirty="0" err="1">
                <a:latin typeface="Courier New" panose="02070309020205020404" pitchFamily="49" charset="0"/>
              </a:rPr>
              <a:t>nums</a:t>
            </a:r>
            <a:r>
              <a:rPr lang="en-US" altLang="en-US" sz="2400" dirty="0">
                <a:latin typeface="Courier New" panose="02070309020205020404" pitchFamily="49" charset="0"/>
              </a:rPr>
              <a:t>[</a:t>
            </a:r>
            <a:r>
              <a:rPr lang="en-US" altLang="en-US" sz="2400" dirty="0" err="1">
                <a:latin typeface="Courier New" panose="02070309020205020404" pitchFamily="49" charset="0"/>
              </a:rPr>
              <a:t>midPos</a:t>
            </a:r>
            <a:r>
              <a:rPr lang="en-US" altLang="en-US" sz="2400" dirty="0">
                <a:latin typeface="Courier New" panose="02070309020205020404" pitchFamily="49" charset="0"/>
              </a:rPr>
              <a:t>] + </a:t>
            </a:r>
            <a:r>
              <a:rPr lang="en-US" altLang="en-US" sz="2400" dirty="0" err="1">
                <a:latin typeface="Courier New" panose="02070309020205020404" pitchFamily="49" charset="0"/>
              </a:rPr>
              <a:t>nums</a:t>
            </a:r>
            <a:r>
              <a:rPr lang="en-US" altLang="en-US" sz="2400" dirty="0">
                <a:latin typeface="Courier New" panose="02070309020205020404" pitchFamily="49" charset="0"/>
              </a:rPr>
              <a:t>[midPos-1]) / 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    else: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        median = </a:t>
            </a:r>
            <a:r>
              <a:rPr lang="en-US" altLang="en-US" sz="2400" dirty="0" err="1">
                <a:latin typeface="Courier New" panose="02070309020205020404" pitchFamily="49" charset="0"/>
              </a:rPr>
              <a:t>nums</a:t>
            </a:r>
            <a:r>
              <a:rPr lang="en-US" altLang="en-US" sz="2400" dirty="0">
                <a:latin typeface="Courier New" panose="02070309020205020404" pitchFamily="49" charset="0"/>
              </a:rPr>
              <a:t>[</a:t>
            </a:r>
            <a:r>
              <a:rPr lang="en-US" altLang="en-US" sz="2400" dirty="0" err="1">
                <a:latin typeface="Courier New" panose="02070309020205020404" pitchFamily="49" charset="0"/>
              </a:rPr>
              <a:t>midPos</a:t>
            </a:r>
            <a:r>
              <a:rPr lang="en-US" altLang="en-US" sz="2400" dirty="0">
                <a:latin typeface="Courier New" panose="02070309020205020404" pitchFamily="49" charset="0"/>
              </a:rPr>
              <a:t>]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urier New" panose="02070309020205020404" pitchFamily="49" charset="0"/>
              </a:rPr>
              <a:t>    return median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62124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urier New" panose="02070309020205020404" pitchFamily="49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CB7688F5-1C52-4D56-8E41-3FB940BA37A6}" type="slidenum">
              <a:rPr lang="en-US" altLang="en-US" sz="1400">
                <a:latin typeface="Tahoma" panose="020B0604030504040204" pitchFamily="34" charset="0"/>
              </a:rPr>
              <a:pPr eaLnBrk="1" hangingPunct="1"/>
              <a:t>4</a:t>
            </a:fld>
            <a:endParaRPr lang="en-US" altLang="en-US" sz="1400">
              <a:latin typeface="Tahoma" panose="020B060403050404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Example Problem: Simple Statistics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Many programs deal with large collections of similar information.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Words in a document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Students in a course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Data from an experiment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Customers of a business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Graphics objects drawn on the screen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Cards in a deck</a:t>
            </a:r>
          </a:p>
          <a:p>
            <a:pPr marL="0" indent="0" eaLnBrk="1" hangingPunct="1">
              <a:buNone/>
            </a:pP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 with Lists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40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017713"/>
            <a:ext cx="111252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000" dirty="0"/>
              <a:t>With these functions, the main program is pretty simple!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dirty="0">
                <a:latin typeface="Courier New" panose="02070309020205020404" pitchFamily="49" charset="0"/>
              </a:rPr>
              <a:t>def main():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print("This program computes mean, median and standard deviation.")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data = </a:t>
            </a:r>
            <a:r>
              <a:rPr lang="en-US" altLang="en-US" sz="2000" dirty="0" err="1">
                <a:latin typeface="Courier New" panose="02070309020205020404" pitchFamily="49" charset="0"/>
              </a:rPr>
              <a:t>getNumbers</a:t>
            </a:r>
            <a:r>
              <a:rPr lang="en-US" altLang="en-US" sz="2000" dirty="0">
                <a:latin typeface="Courier New" panose="02070309020205020404" pitchFamily="49" charset="0"/>
              </a:rPr>
              <a:t>()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xbar</a:t>
            </a:r>
            <a:r>
              <a:rPr lang="en-US" altLang="en-US" sz="2000" dirty="0">
                <a:latin typeface="Courier New" panose="02070309020205020404" pitchFamily="49" charset="0"/>
              </a:rPr>
              <a:t> = mean(data)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std = </a:t>
            </a:r>
            <a:r>
              <a:rPr lang="en-US" altLang="en-US" sz="2000" dirty="0" err="1">
                <a:latin typeface="Courier New" panose="02070309020205020404" pitchFamily="49" charset="0"/>
              </a:rPr>
              <a:t>stdDev</a:t>
            </a:r>
            <a:r>
              <a:rPr lang="en-US" altLang="en-US" sz="2000" dirty="0">
                <a:latin typeface="Courier New" panose="02070309020205020404" pitchFamily="49" charset="0"/>
              </a:rPr>
              <a:t>(data, </a:t>
            </a:r>
            <a:r>
              <a:rPr lang="en-US" altLang="en-US" sz="2000" dirty="0" err="1">
                <a:latin typeface="Courier New" panose="02070309020205020404" pitchFamily="49" charset="0"/>
              </a:rPr>
              <a:t>xbar</a:t>
            </a:r>
            <a:r>
              <a:rPr lang="en-US" altLang="en-US" sz="2000" dirty="0">
                <a:latin typeface="Courier New" panose="02070309020205020404" pitchFamily="49" charset="0"/>
              </a:rPr>
              <a:t>)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med = median(data)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print("\</a:t>
            </a:r>
            <a:r>
              <a:rPr lang="en-US" altLang="en-US" sz="2000" dirty="0" err="1">
                <a:latin typeface="Courier New" panose="02070309020205020404" pitchFamily="49" charset="0"/>
              </a:rPr>
              <a:t>nThe</a:t>
            </a:r>
            <a:r>
              <a:rPr lang="en-US" altLang="en-US" sz="2000" dirty="0">
                <a:latin typeface="Courier New" panose="02070309020205020404" pitchFamily="49" charset="0"/>
              </a:rPr>
              <a:t> mean is", </a:t>
            </a:r>
            <a:r>
              <a:rPr lang="en-US" altLang="en-US" sz="2000" dirty="0" err="1">
                <a:latin typeface="Courier New" panose="02070309020205020404" pitchFamily="49" charset="0"/>
              </a:rPr>
              <a:t>xbar</a:t>
            </a:r>
            <a:r>
              <a:rPr lang="en-US" altLang="en-US" sz="2000" dirty="0">
                <a:latin typeface="Courier New" panose="02070309020205020404" pitchFamily="49" charset="0"/>
              </a:rPr>
              <a:t>)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print("The standard deviation is", std)</a:t>
            </a:r>
            <a:br>
              <a:rPr lang="en-US" altLang="en-US" sz="2000" dirty="0">
                <a:latin typeface="Courier New" panose="02070309020205020404" pitchFamily="49" charset="0"/>
              </a:rPr>
            </a:br>
            <a:r>
              <a:rPr lang="en-US" altLang="en-US" sz="2000" dirty="0">
                <a:latin typeface="Courier New" panose="02070309020205020404" pitchFamily="49" charset="0"/>
              </a:rPr>
              <a:t>    print("The median is", med)</a:t>
            </a:r>
            <a:endParaRPr lang="en-US" altLang="en-US" sz="4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9997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Statistics with Lists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41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Statistical analysis routines might come in handy some time, so let’s add the capability to use this code as a module by adding:</a:t>
            </a:r>
            <a:br>
              <a:rPr lang="en-US" altLang="en-US" dirty="0"/>
            </a:br>
            <a:r>
              <a:rPr lang="en-US" altLang="en-US" sz="2400" dirty="0">
                <a:latin typeface="Courier New" panose="02070309020205020404" pitchFamily="49" charset="0"/>
              </a:rPr>
              <a:t>if __name__ == '__main__': main()</a:t>
            </a:r>
          </a:p>
        </p:txBody>
      </p:sp>
    </p:spTree>
    <p:extLst>
      <p:ext uri="{BB962C8B-B14F-4D97-AF65-F5344CB8AC3E}">
        <p14:creationId xmlns:p14="http://schemas.microsoft.com/office/powerpoint/2010/main" val="652863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Pythonic List Manipulation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42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provides </a:t>
            </a:r>
            <a:r>
              <a:rPr lang="en-US" i="1" dirty="0"/>
              <a:t>list comprehensions</a:t>
            </a:r>
            <a:r>
              <a:rPr lang="en-US" dirty="0"/>
              <a:t> as a simple, direct way of creating lists.</a:t>
            </a:r>
          </a:p>
          <a:p>
            <a:r>
              <a:rPr lang="en-US" dirty="0"/>
              <a:t>Suppose instead of using the sentinel loop in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getNumbers</a:t>
            </a:r>
            <a:r>
              <a:rPr lang="en-US" dirty="0"/>
              <a:t>, we would like to </a:t>
            </a:r>
            <a:r>
              <a:rPr lang="en-US" dirty="0" err="1"/>
              <a:t>gfet</a:t>
            </a:r>
            <a:r>
              <a:rPr lang="en-US" dirty="0"/>
              <a:t> all of the numbers in a single line of input, similar to the decoder program in Chapter 8.</a:t>
            </a:r>
          </a:p>
        </p:txBody>
      </p:sp>
    </p:spTree>
    <p:extLst>
      <p:ext uri="{BB962C8B-B14F-4D97-AF65-F5344CB8AC3E}">
        <p14:creationId xmlns:p14="http://schemas.microsoft.com/office/powerpoint/2010/main" val="14136384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Pythonic List Manipulation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43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17713"/>
            <a:ext cx="11330517" cy="4114800"/>
          </a:xfrm>
        </p:spPr>
        <p:txBody>
          <a:bodyPr/>
          <a:lstStyle/>
          <a:p>
            <a:r>
              <a:rPr lang="en-US" dirty="0"/>
              <a:t>The simple approach:</a:t>
            </a: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input("Enter numbers below separated by spaces and press &lt;Enter&gt;:\n")</a:t>
            </a: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numStr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inStr.split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nums.append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(float(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numStr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r>
              <a:rPr lang="en-US" dirty="0">
                <a:cs typeface="Courier New" panose="02070309020205020404" pitchFamily="49" charset="0"/>
              </a:rPr>
              <a:t>The Pythonic approach:</a:t>
            </a:r>
          </a:p>
          <a:p>
            <a:pPr marL="0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[float(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numStr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for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numStr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inStr.split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()]</a:t>
            </a:r>
          </a:p>
        </p:txBody>
      </p:sp>
    </p:spTree>
    <p:extLst>
      <p:ext uri="{BB962C8B-B14F-4D97-AF65-F5344CB8AC3E}">
        <p14:creationId xmlns:p14="http://schemas.microsoft.com/office/powerpoint/2010/main" val="18490982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Pythonic List Manipulation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44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17713"/>
            <a:ext cx="11330517" cy="4114800"/>
          </a:xfrm>
        </p:spPr>
        <p:txBody>
          <a:bodyPr/>
          <a:lstStyle/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[float(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numStr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 for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numStr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inStr.split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()]</a:t>
            </a:r>
          </a:p>
          <a:p>
            <a:r>
              <a:rPr lang="en-US" dirty="0">
                <a:cs typeface="Courier New" panose="02070309020205020404" pitchFamily="49" charset="0"/>
              </a:rPr>
              <a:t>The right hand side creates a list consisting of the items we get by applying the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dirty="0">
                <a:cs typeface="Courier New" panose="02070309020205020404" pitchFamily="49" charset="0"/>
              </a:rPr>
              <a:t> function to each string in the split of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inStr</a:t>
            </a:r>
            <a:r>
              <a:rPr lang="en-US" dirty="0" err="1">
                <a:cs typeface="Courier New" panose="02070309020205020404" pitchFamily="49" charset="0"/>
              </a:rPr>
              <a:t>.</a:t>
            </a:r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The general form for list comprehension looks like this: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[&lt;expr&gt; for &lt;variable&gt; in &lt;sequence&gt;]</a:t>
            </a:r>
          </a:p>
        </p:txBody>
      </p:sp>
    </p:spTree>
    <p:extLst>
      <p:ext uri="{BB962C8B-B14F-4D97-AF65-F5344CB8AC3E}">
        <p14:creationId xmlns:p14="http://schemas.microsoft.com/office/powerpoint/2010/main" val="11302152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Pythonic List Manipulation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45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17713"/>
            <a:ext cx="11330517" cy="4114800"/>
          </a:xfrm>
        </p:spPr>
        <p:txBody>
          <a:bodyPr/>
          <a:lstStyle/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[&lt;expr&gt; for &lt;variable&gt; in &lt;sequence&gt;]</a:t>
            </a:r>
          </a:p>
          <a:p>
            <a:r>
              <a:rPr lang="en-US" dirty="0">
                <a:cs typeface="Courier New" panose="02070309020205020404" pitchFamily="49" charset="0"/>
              </a:rPr>
              <a:t>Semantically, this creates a new list, with items formed by evaluating the expression for each value of the variable as it iterates over the sequence.</a:t>
            </a:r>
          </a:p>
          <a:p>
            <a:r>
              <a:rPr lang="en-US" dirty="0">
                <a:cs typeface="Courier New" panose="02070309020205020404" pitchFamily="49" charset="0"/>
              </a:rPr>
              <a:t>List comprehensions are handy for building lists out of other sequences and using them produces more concise, readable, and efficient solution than writing the equivalent accumulator loop.</a:t>
            </a:r>
          </a:p>
        </p:txBody>
      </p:sp>
    </p:spTree>
    <p:extLst>
      <p:ext uri="{BB962C8B-B14F-4D97-AF65-F5344CB8AC3E}">
        <p14:creationId xmlns:p14="http://schemas.microsoft.com/office/powerpoint/2010/main" val="371130335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Pythonic List Manipulation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46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17713"/>
            <a:ext cx="11330517" cy="4114800"/>
          </a:xfrm>
        </p:spPr>
        <p:txBody>
          <a:bodyPr/>
          <a:lstStyle/>
          <a:p>
            <a:r>
              <a:rPr lang="en-US" dirty="0">
                <a:cs typeface="Courier New" panose="02070309020205020404" pitchFamily="49" charset="0"/>
              </a:rPr>
              <a:t>Another trick: make use of functions that take a list an </a:t>
            </a:r>
            <a:r>
              <a:rPr lang="en-US" dirty="0" err="1">
                <a:cs typeface="Courier New" panose="02070309020205020404" pitchFamily="49" charset="0"/>
              </a:rPr>
              <a:t>an</a:t>
            </a:r>
            <a:r>
              <a:rPr lang="en-US" dirty="0">
                <a:cs typeface="Courier New" panose="02070309020205020404" pitchFamily="49" charset="0"/>
              </a:rPr>
              <a:t> input parameter.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E.g. to find the maximum value in a list of numbers:</a:t>
            </a:r>
            <a:br>
              <a:rPr lang="en-US" dirty="0"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maximum = max(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There are also built in functions for minimum (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US" dirty="0">
                <a:cs typeface="Courier New" panose="02070309020205020404" pitchFamily="49" charset="0"/>
              </a:rPr>
              <a:t>) and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dirty="0"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48796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Pythonic List Manipulation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47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17713"/>
            <a:ext cx="11330517" cy="4114800"/>
          </a:xfrm>
        </p:spPr>
        <p:txBody>
          <a:bodyPr/>
          <a:lstStyle/>
          <a:p>
            <a:r>
              <a:rPr lang="en-US" dirty="0">
                <a:cs typeface="Courier New" panose="02070309020205020404" pitchFamily="49" charset="0"/>
              </a:rPr>
              <a:t>The mean function can be a one-liner!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def mean(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sum(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/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dirty="0">
                <a:cs typeface="Courier New" panose="02070309020205020404" pitchFamily="49" charset="0"/>
              </a:rPr>
              <a:t>We can also rewrite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stdDev</a:t>
            </a:r>
            <a:r>
              <a:rPr lang="en-US" dirty="0">
                <a:cs typeface="Courier New" panose="02070309020205020404" pitchFamily="49" charset="0"/>
              </a:rPr>
              <a:t>: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stdDev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xbar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squared_devs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[(num -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xbar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)**2 for num in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sqrt(sum(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squared_devs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/ 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- 1)</a:t>
            </a:r>
          </a:p>
          <a:p>
            <a:pPr lvl="1"/>
            <a:r>
              <a:rPr lang="en-US" sz="2400" dirty="0">
                <a:cs typeface="Courier New" panose="02070309020205020404" pitchFamily="49" charset="0"/>
              </a:rPr>
              <a:t>Notice how the accumulator loop has been replaced with a list comprehension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05532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Pythonic List Manipulation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48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017713"/>
            <a:ext cx="11559117" cy="4114800"/>
          </a:xfrm>
        </p:spPr>
        <p:txBody>
          <a:bodyPr/>
          <a:lstStyle/>
          <a:p>
            <a:r>
              <a:rPr lang="en-US" dirty="0">
                <a:cs typeface="Courier New" panose="02070309020205020404" pitchFamily="49" charset="0"/>
              </a:rPr>
              <a:t>There is one more twist on list comprehensions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You can filter items in the list with an if-clause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[&lt;expression&gt; for &lt;variable&gt; in &lt;sequence&gt; if &lt;condition&gt;]</a:t>
            </a:r>
          </a:p>
          <a:p>
            <a:r>
              <a:rPr lang="en-US" dirty="0">
                <a:cs typeface="Courier New" panose="02070309020205020404" pitchFamily="49" charset="0"/>
              </a:rPr>
              <a:t>To see how this can be useful, let’s extend our example with one more function.</a:t>
            </a:r>
          </a:p>
          <a:p>
            <a:r>
              <a:rPr lang="en-US" dirty="0">
                <a:cs typeface="Courier New" panose="02070309020205020404" pitchFamily="49" charset="0"/>
              </a:rPr>
              <a:t>Extreme values are called “outliers”, and sometimes we want to identify those values. One measure that’s sometimes used is that any value more than 3 standard deviations from the mean is considered an outlier.</a:t>
            </a:r>
          </a:p>
        </p:txBody>
      </p:sp>
    </p:spTree>
    <p:extLst>
      <p:ext uri="{BB962C8B-B14F-4D97-AF65-F5344CB8AC3E}">
        <p14:creationId xmlns:p14="http://schemas.microsoft.com/office/powerpoint/2010/main" val="19560599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Pythonic List Manipulation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49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17713"/>
            <a:ext cx="11330517" cy="4114800"/>
          </a:xfrm>
        </p:spPr>
        <p:txBody>
          <a:bodyPr/>
          <a:lstStyle/>
          <a:p>
            <a:r>
              <a:rPr lang="en-US" dirty="0">
                <a:cs typeface="Courier New" panose="02070309020205020404" pitchFamily="49" charset="0"/>
              </a:rPr>
              <a:t>Using our more traditional techniques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def outliers(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xbar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s):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outs = []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x in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abs(x -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xbar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&gt;= 3 * s:|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outs.append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outs</a:t>
            </a:r>
          </a:p>
          <a:p>
            <a:r>
              <a:rPr lang="en-US" dirty="0">
                <a:cs typeface="Courier New" panose="02070309020205020404" pitchFamily="49" charset="0"/>
              </a:rPr>
              <a:t>Using a list comprehension</a:t>
            </a:r>
          </a:p>
          <a:p>
            <a:pPr lvl="1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def outliers(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xbar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s):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[x for x in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if abs(x -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xbar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&gt;= 3 * s]</a:t>
            </a:r>
          </a:p>
        </p:txBody>
      </p:sp>
    </p:spTree>
    <p:extLst>
      <p:ext uri="{BB962C8B-B14F-4D97-AF65-F5344CB8AC3E}">
        <p14:creationId xmlns:p14="http://schemas.microsoft.com/office/powerpoint/2010/main" val="2755883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E859B-1D53-5585-2057-7CE007262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Problem: Simple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BB3A2-882C-B5F6-BA03-3A77B35A7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800" dirty="0"/>
              <a:t>Let’s review some code we wrote in chapter 7: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# average4.py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#    A program to average a set of numbers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#    Illustrates sentinel loop using empty string as sentinel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def main():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sum = 0.0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count = 0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xStr</a:t>
            </a:r>
            <a:r>
              <a:rPr lang="en-US" altLang="en-US" sz="1600" dirty="0">
                <a:latin typeface="Courier New" panose="02070309020205020404" pitchFamily="49" charset="0"/>
              </a:rPr>
              <a:t> = input("Enter a number (&lt;Enter&gt; to quit) &gt;&gt; ")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while </a:t>
            </a:r>
            <a:r>
              <a:rPr lang="en-US" altLang="en-US" sz="1600" dirty="0" err="1">
                <a:latin typeface="Courier New" panose="02070309020205020404" pitchFamily="49" charset="0"/>
              </a:rPr>
              <a:t>xStr</a:t>
            </a:r>
            <a:r>
              <a:rPr lang="en-US" altLang="en-US" sz="1600" dirty="0">
                <a:latin typeface="Courier New" panose="02070309020205020404" pitchFamily="49" charset="0"/>
              </a:rPr>
              <a:t> != "":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x = float(</a:t>
            </a:r>
            <a:r>
              <a:rPr lang="en-US" altLang="en-US" sz="1600" dirty="0" err="1">
                <a:latin typeface="Courier New" panose="02070309020205020404" pitchFamily="49" charset="0"/>
              </a:rPr>
              <a:t>xStr</a:t>
            </a:r>
            <a:r>
              <a:rPr lang="en-US" altLang="en-US" sz="1600" dirty="0">
                <a:latin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sum = sum + x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count = count + 1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xStr</a:t>
            </a:r>
            <a:r>
              <a:rPr lang="en-US" altLang="en-US" sz="1600" dirty="0">
                <a:latin typeface="Courier New" panose="02070309020205020404" pitchFamily="49" charset="0"/>
              </a:rPr>
              <a:t> = input("Enter a number (&lt;Enter&gt; to quit) &gt;&gt; ")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print("\</a:t>
            </a:r>
            <a:r>
              <a:rPr lang="en-US" altLang="en-US" sz="1600" dirty="0" err="1">
                <a:latin typeface="Courier New" panose="02070309020205020404" pitchFamily="49" charset="0"/>
              </a:rPr>
              <a:t>nThe</a:t>
            </a:r>
            <a:r>
              <a:rPr lang="en-US" altLang="en-US" sz="1600" dirty="0">
                <a:latin typeface="Courier New" panose="02070309020205020404" pitchFamily="49" charset="0"/>
              </a:rPr>
              <a:t> average of the numbers is", sum / count)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C85B17-D6BF-C917-BC2D-3EB89412A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D3D0FF-D1EB-9D74-F66C-D72C0A87E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89735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Pythonic List Manipulation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50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17713"/>
            <a:ext cx="11330517" cy="4114800"/>
          </a:xfrm>
        </p:spPr>
        <p:txBody>
          <a:bodyPr/>
          <a:lstStyle/>
          <a:p>
            <a:r>
              <a:rPr lang="en-US" dirty="0">
                <a:cs typeface="Courier New" panose="02070309020205020404" pitchFamily="49" charset="0"/>
              </a:rPr>
              <a:t>While list comprehensions significantly reduce the number of lines of code needed to build a list and make programs easier to understand, don’t get carried away!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stdDev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xbar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b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sqrt(sum([(num -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xbar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** 2 for num in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])/(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)-1))</a:t>
            </a:r>
          </a:p>
        </p:txBody>
      </p:sp>
    </p:spTree>
    <p:extLst>
      <p:ext uri="{BB962C8B-B14F-4D97-AF65-F5344CB8AC3E}">
        <p14:creationId xmlns:p14="http://schemas.microsoft.com/office/powerpoint/2010/main" val="26846467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Data Structures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51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A4C0F4B-84AD-8DE4-CF39-B4F29CF8A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17713"/>
            <a:ext cx="11330517" cy="4114800"/>
          </a:xfrm>
        </p:spPr>
        <p:txBody>
          <a:bodyPr/>
          <a:lstStyle/>
          <a:p>
            <a:r>
              <a:rPr lang="en-US" dirty="0">
                <a:cs typeface="Courier New" panose="02070309020205020404" pitchFamily="49" charset="0"/>
              </a:rPr>
              <a:t>Python lists allow us to store a collection of data as a sequence of items.</a:t>
            </a:r>
          </a:p>
          <a:p>
            <a:r>
              <a:rPr lang="en-US" dirty="0">
                <a:cs typeface="Courier New" panose="02070309020205020404" pitchFamily="49" charset="0"/>
              </a:rPr>
              <a:t>In computer science, a way of organizing and storing data is called a </a:t>
            </a:r>
            <a:r>
              <a:rPr lang="en-US" i="1" dirty="0">
                <a:cs typeface="Courier New" panose="02070309020205020404" pitchFamily="49" charset="0"/>
              </a:rPr>
              <a:t>data structure</a:t>
            </a:r>
            <a:r>
              <a:rPr lang="en-US" dirty="0">
                <a:cs typeface="Courier New" panose="02070309020205020404" pitchFamily="49" charset="0"/>
              </a:rPr>
              <a:t>.</a:t>
            </a:r>
          </a:p>
          <a:p>
            <a:r>
              <a:rPr lang="en-US" dirty="0">
                <a:cs typeface="Courier New" panose="02070309020205020404" pitchFamily="49" charset="0"/>
              </a:rPr>
              <a:t>Selecting or designing an appropriate data structure is often a crucial step in solving real-world computing problems.</a:t>
            </a:r>
          </a:p>
        </p:txBody>
      </p:sp>
    </p:spTree>
    <p:extLst>
      <p:ext uri="{BB962C8B-B14F-4D97-AF65-F5344CB8AC3E}">
        <p14:creationId xmlns:p14="http://schemas.microsoft.com/office/powerpoint/2010/main" val="34631129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EB4D-FD83-B7D3-13D0-A3631DECB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1F46B-D76A-D2FB-5E5E-F772C276F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tuple looks like a list except it is enclosed in </a:t>
            </a:r>
            <a:r>
              <a:rPr lang="en-US" dirty="0" err="1"/>
              <a:t>parantheses</a:t>
            </a:r>
            <a:r>
              <a:rPr lang="en-US" dirty="0"/>
              <a:t>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instead of square brackets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.</a:t>
            </a:r>
          </a:p>
          <a:p>
            <a:r>
              <a:rPr lang="en-US" dirty="0"/>
              <a:t>A tuple is another sort of sequence, which means it is indexable and sliceable.</a:t>
            </a:r>
          </a:p>
          <a:p>
            <a:r>
              <a:rPr lang="en-US" dirty="0"/>
              <a:t>Tuples are </a:t>
            </a:r>
            <a:r>
              <a:rPr lang="en-US" i="1" dirty="0"/>
              <a:t>immutable</a:t>
            </a:r>
            <a:r>
              <a:rPr lang="en-US" dirty="0"/>
              <a:t> – the items can’t be changed.</a:t>
            </a:r>
          </a:p>
          <a:p>
            <a:r>
              <a:rPr lang="en-US" dirty="0"/>
              <a:t>If the contents of a sequence won’t change after it’s created, using a tuple is more efficient than using a list.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575C07-D788-D30B-3D9A-F47A8E359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F23F20-EF36-738F-F0A3-46EC36FEB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52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597372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EB4D-FD83-B7D3-13D0-A3631DECB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1F46B-D76A-D2FB-5E5E-F772C276F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bp = (120, 80)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type(bp)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&lt;class 'tuple’&gt;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bp[0]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120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bp[1]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80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systolic, diastolic = bp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systolic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120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diastolic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80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575C07-D788-D30B-3D9A-F47A8E359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F23F20-EF36-738F-F0A3-46EC36FEB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53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277521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EB4D-FD83-B7D3-13D0-A3631DECB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1F46B-D76A-D2FB-5E5E-F772C276F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Did you notice the simultaneous assignment?</a:t>
            </a:r>
          </a:p>
          <a:p>
            <a:r>
              <a:rPr lang="en-US" dirty="0"/>
              <a:t>Another example:</a:t>
            </a:r>
          </a:p>
          <a:p>
            <a:pPr marL="400050" lvl="1" indent="0">
              <a:buNone/>
            </a:pPr>
            <a:r>
              <a:rPr lang="fr-F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pair = 3, 4</a:t>
            </a:r>
          </a:p>
          <a:p>
            <a:pPr marL="400050" lvl="1" indent="0">
              <a:buNone/>
            </a:pPr>
            <a:r>
              <a:rPr lang="fr-F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pair</a:t>
            </a:r>
          </a:p>
          <a:p>
            <a:pPr marL="400050" lvl="1" indent="0">
              <a:buNone/>
            </a:pPr>
            <a:r>
              <a:rPr lang="fr-F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(3, 4)</a:t>
            </a:r>
          </a:p>
          <a:p>
            <a:pPr marL="400050" lvl="1" indent="0">
              <a:buNone/>
            </a:pPr>
            <a:r>
              <a:rPr lang="fr-F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x, y = pair</a:t>
            </a:r>
          </a:p>
          <a:p>
            <a:pPr marL="400050" lvl="1" indent="0">
              <a:buNone/>
            </a:pPr>
            <a:r>
              <a:rPr lang="fr-F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x</a:t>
            </a:r>
          </a:p>
          <a:p>
            <a:pPr marL="400050" lvl="1" indent="0">
              <a:buNone/>
            </a:pPr>
            <a:r>
              <a:rPr lang="fr-F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3</a:t>
            </a:r>
          </a:p>
          <a:p>
            <a:pPr marL="400050" lvl="1" indent="0">
              <a:buNone/>
            </a:pPr>
            <a:r>
              <a:rPr lang="fr-F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y</a:t>
            </a:r>
          </a:p>
          <a:p>
            <a:pPr marL="400050" lvl="1" indent="0">
              <a:buNone/>
            </a:pPr>
            <a:r>
              <a:rPr lang="fr-F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4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575C07-D788-D30B-3D9A-F47A8E359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F23F20-EF36-738F-F0A3-46EC36FEB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54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49762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EB4D-FD83-B7D3-13D0-A3631DECB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1F46B-D76A-D2FB-5E5E-F772C276F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dictionaries aren’t used in this book, we briefly discuss them here since they show up so frequently “in the wild”.</a:t>
            </a:r>
          </a:p>
          <a:p>
            <a:r>
              <a:rPr lang="en-US" dirty="0"/>
              <a:t>Dictionaries store collections.</a:t>
            </a:r>
          </a:p>
          <a:p>
            <a:pPr lvl="1"/>
            <a:r>
              <a:rPr lang="en-US" dirty="0"/>
              <a:t>Lists allow us to store and retrieve items from sequential collections. We do lookups by its index, or position.</a:t>
            </a:r>
          </a:p>
          <a:p>
            <a:pPr lvl="1"/>
            <a:r>
              <a:rPr lang="en-US" dirty="0"/>
              <a:t>A mapping is collection that allows us to look up information based on arbitrary keys.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575C07-D788-D30B-3D9A-F47A8E359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F23F20-EF36-738F-F0A3-46EC36FEB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55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097292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EB4D-FD83-B7D3-13D0-A3631DECB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1F46B-D76A-D2FB-5E5E-F772C276F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would this be useful?</a:t>
            </a:r>
          </a:p>
          <a:p>
            <a:pPr lvl="1"/>
            <a:r>
              <a:rPr lang="en-US" dirty="0"/>
              <a:t>Looking up data based on student ID numbers</a:t>
            </a:r>
          </a:p>
          <a:p>
            <a:pPr lvl="1"/>
            <a:r>
              <a:rPr lang="en-US" dirty="0"/>
              <a:t>Locate someone based on phone number</a:t>
            </a:r>
          </a:p>
          <a:p>
            <a:pPr lvl="1"/>
            <a:r>
              <a:rPr lang="en-US" dirty="0"/>
              <a:t>Get a list of users based on zip code</a:t>
            </a:r>
          </a:p>
          <a:p>
            <a:r>
              <a:rPr lang="en-US" dirty="0"/>
              <a:t>In programming terms, these are examples of </a:t>
            </a:r>
            <a:r>
              <a:rPr lang="en-US" i="1" dirty="0"/>
              <a:t>key-value</a:t>
            </a:r>
            <a:r>
              <a:rPr lang="en-US" dirty="0"/>
              <a:t> pairs. We access the </a:t>
            </a:r>
            <a:r>
              <a:rPr lang="en-US" i="1" dirty="0"/>
              <a:t>value</a:t>
            </a:r>
            <a:r>
              <a:rPr lang="en-US" dirty="0"/>
              <a:t> (student information) based on some </a:t>
            </a:r>
            <a:r>
              <a:rPr lang="en-US" i="1" dirty="0"/>
              <a:t>key</a:t>
            </a:r>
            <a:r>
              <a:rPr lang="en-US" dirty="0"/>
              <a:t> (their ID number).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575C07-D788-D30B-3D9A-F47A8E359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F23F20-EF36-738F-F0A3-46EC36FEB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56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65151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EB4D-FD83-B7D3-13D0-A3631DECB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1F46B-D76A-D2FB-5E5E-F772C276F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Dictionaries are created by listing key-value pairs inside of curly braces. Keys and values are joined with a “:” and commas separate pairs.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passwd = {"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guido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":"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superprogrammer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turing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":"genius", "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bill":"monopoly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"}</a:t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passwd["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guido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'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superprogrammer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575C07-D788-D30B-3D9A-F47A8E359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F23F20-EF36-738F-F0A3-46EC36FEB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57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11238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EB4D-FD83-B7D3-13D0-A3631DECB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1F46B-D76A-D2FB-5E5E-F772C276F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general,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&lt;dictionary&gt;[&lt;key&gt;]</a:t>
            </a:r>
            <a:r>
              <a:rPr lang="en-US" dirty="0"/>
              <a:t> returns the object associated with the given key.</a:t>
            </a:r>
          </a:p>
          <a:p>
            <a:r>
              <a:rPr lang="en-US" dirty="0"/>
              <a:t>Dictionaries are mutable.</a:t>
            </a:r>
            <a:br>
              <a:rPr lang="en-US" dirty="0"/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passwd["bill"] = "bluescreen“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passwd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{'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turing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': 'genius', '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guido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': '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superprogrammer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', 'bill': 'bluescreen’}</a:t>
            </a:r>
          </a:p>
          <a:p>
            <a:r>
              <a:rPr lang="en-US" dirty="0">
                <a:cs typeface="Courier New" panose="02070309020205020404" pitchFamily="49" charset="0"/>
              </a:rPr>
              <a:t>Notice that the dictionary prints out in a different order than it was created. Mappings are unordered.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575C07-D788-D30B-3D9A-F47A8E359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F23F20-EF36-738F-F0A3-46EC36FEB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58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9887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Problem: Simple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2EDA8-752C-7473-6E51-3C36445D1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This program allows the user to enter a sequence of numbers, but the program itself doesn’t keep track of the numbers that were entered – it only keeps a running total.</a:t>
            </a:r>
          </a:p>
          <a:p>
            <a:pPr eaLnBrk="1" hangingPunct="1"/>
            <a:r>
              <a:rPr lang="en-US" altLang="en-US" sz="3200" dirty="0"/>
              <a:t>Suppose we want to extend the program to compute not only the mean, but also the median and standard deviation.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992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Problem: Simple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2EDA8-752C-7473-6E51-3C36445D1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The </a:t>
            </a:r>
            <a:r>
              <a:rPr lang="en-US" altLang="en-US" i="1" dirty="0"/>
              <a:t>median</a:t>
            </a:r>
            <a:r>
              <a:rPr lang="en-US" altLang="en-US" dirty="0"/>
              <a:t> is the data value that splits the data into equal-sized parts.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For the data [2, 4, 6, 9, 13], the median is 6, since there are two values greater than 6 and two values that are smaller.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One way to determine the median is to store all the numbers, sort them, and identify the middle value.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3720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Problem: Simple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2EDA8-752C-7473-6E51-3C36445D1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The </a:t>
            </a:r>
            <a:r>
              <a:rPr lang="en-US" altLang="en-US" sz="3200" i="1" dirty="0"/>
              <a:t>standard deviation</a:t>
            </a:r>
            <a:r>
              <a:rPr lang="en-US" altLang="en-US" sz="3200" dirty="0"/>
              <a:t> is a measure of how spread out the data is relative to the mean.</a:t>
            </a:r>
          </a:p>
          <a:p>
            <a:pPr eaLnBrk="1" hangingPunct="1"/>
            <a:r>
              <a:rPr lang="en-US" altLang="en-US" sz="3200" dirty="0"/>
              <a:t>If the data is tightly clustered around the mean, then the standard deviation is small. If the data is more spread out, the standard deviation is larger.</a:t>
            </a:r>
          </a:p>
          <a:p>
            <a:pPr eaLnBrk="1" hangingPunct="1"/>
            <a:r>
              <a:rPr lang="en-US" altLang="en-US" sz="3200" dirty="0"/>
              <a:t>The standard deviation is a yardstick to measure/express how exceptional a value is.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9380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F08E-B931-3ACD-376B-D7786452E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Problem: Simple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2EDA8-752C-7473-6E51-3C36445D1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The standard deviation is </a:t>
            </a:r>
            <a:br>
              <a:rPr lang="en-US" altLang="en-US" sz="3200" dirty="0"/>
            </a:br>
            <a:br>
              <a:rPr lang="en-US" altLang="en-US" sz="3200" dirty="0"/>
            </a:br>
            <a:endParaRPr lang="en-US" altLang="en-US" sz="3200" dirty="0"/>
          </a:p>
          <a:p>
            <a:pPr eaLnBrk="1" hangingPunct="1"/>
            <a:r>
              <a:rPr lang="en-US" altLang="en-US" sz="3200" dirty="0"/>
              <a:t>Here      is the mean,       represents the </a:t>
            </a:r>
            <a:r>
              <a:rPr lang="en-US" altLang="en-US" sz="3200" i="1" dirty="0" err="1"/>
              <a:t>i</a:t>
            </a:r>
            <a:r>
              <a:rPr lang="en-US" altLang="en-US" sz="3200" i="1" baseline="30000" dirty="0" err="1"/>
              <a:t>th</a:t>
            </a:r>
            <a:r>
              <a:rPr lang="en-US" altLang="en-US" sz="3200" dirty="0"/>
              <a:t> data value and </a:t>
            </a:r>
            <a:r>
              <a:rPr lang="en-US" altLang="en-US" sz="3200" i="1" dirty="0"/>
              <a:t>n</a:t>
            </a:r>
            <a:r>
              <a:rPr lang="en-US" altLang="en-US" sz="3200" dirty="0"/>
              <a:t> is the number of data values.</a:t>
            </a:r>
          </a:p>
          <a:p>
            <a:pPr eaLnBrk="1" hangingPunct="1"/>
            <a:r>
              <a:rPr lang="en-US" altLang="en-US" sz="3200" dirty="0"/>
              <a:t>The expression           is the square of the “deviation” of an individual item from the mean.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EFCA1-D198-3700-D278-16C782E6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1D187-5AF2-098E-9879-3FCD3EF0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522B2-581F-4BE7-B8B1-84B87A6A2D33}" type="slidenum">
              <a:rPr lang="en-US" altLang="en-US" smtClean="0"/>
              <a:pPr/>
              <a:t>9</a:t>
            </a:fld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4">
                <a:extLst>
                  <a:ext uri="{FF2B5EF4-FFF2-40B4-BE49-F238E27FC236}">
                    <a16:creationId xmlns:a16="http://schemas.microsoft.com/office/drawing/2014/main" id="{586B1855-CC88-BB0A-8FF4-61E52BB61697}"/>
                  </a:ext>
                </a:extLst>
              </p:cNvPr>
              <p:cNvSpPr txBox="1"/>
              <p:nvPr/>
            </p:nvSpPr>
            <p:spPr bwMode="auto">
              <a:xfrm>
                <a:off x="5410200" y="2590800"/>
                <a:ext cx="2286000" cy="102552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62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subHide m:val="on"/>
                                  <m:supHide m:val="on"/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/>
                                <m:sup/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acc>
                                            <m:accPr>
                                              <m:chr m:val="̄"/>
                                              <m:ctrlPr>
                                                <a:rPr lang="en-US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</m:acc>
                                          <m:r>
                                            <a:rPr lang="en-US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num>
                            <m:den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Object 4">
                <a:extLst>
                  <a:ext uri="{FF2B5EF4-FFF2-40B4-BE49-F238E27FC236}">
                    <a16:creationId xmlns:a16="http://schemas.microsoft.com/office/drawing/2014/main" id="{586B1855-CC88-BB0A-8FF4-61E52BB616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10200" y="2590800"/>
                <a:ext cx="2286000" cy="10255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5">
                <a:extLst>
                  <a:ext uri="{FF2B5EF4-FFF2-40B4-BE49-F238E27FC236}">
                    <a16:creationId xmlns:a16="http://schemas.microsoft.com/office/drawing/2014/main" id="{A77DFC23-B1F9-658E-7E6E-4C9611D44798}"/>
                  </a:ext>
                </a:extLst>
              </p:cNvPr>
              <p:cNvSpPr txBox="1"/>
              <p:nvPr/>
            </p:nvSpPr>
            <p:spPr bwMode="auto">
              <a:xfrm>
                <a:off x="3048000" y="3625850"/>
                <a:ext cx="533400" cy="5334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00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̄"/>
                          <m:ctrlPr>
                            <a:rPr lang="en-US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Object 5">
                <a:extLst>
                  <a:ext uri="{FF2B5EF4-FFF2-40B4-BE49-F238E27FC236}">
                    <a16:creationId xmlns:a16="http://schemas.microsoft.com/office/drawing/2014/main" id="{A77DFC23-B1F9-658E-7E6E-4C9611D447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0" y="3625850"/>
                <a:ext cx="533400" cy="5334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6">
                <a:extLst>
                  <a:ext uri="{FF2B5EF4-FFF2-40B4-BE49-F238E27FC236}">
                    <a16:creationId xmlns:a16="http://schemas.microsoft.com/office/drawing/2014/main" id="{BC27A91C-0F96-A49E-E2A2-14F5DC1DEFEF}"/>
                  </a:ext>
                </a:extLst>
              </p:cNvPr>
              <p:cNvSpPr txBox="1"/>
              <p:nvPr/>
            </p:nvSpPr>
            <p:spPr bwMode="auto">
              <a:xfrm>
                <a:off x="6096000" y="3617119"/>
                <a:ext cx="533400" cy="8382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Object 6">
                <a:extLst>
                  <a:ext uri="{FF2B5EF4-FFF2-40B4-BE49-F238E27FC236}">
                    <a16:creationId xmlns:a16="http://schemas.microsoft.com/office/drawing/2014/main" id="{BC27A91C-0F96-A49E-E2A2-14F5DC1DEF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0" y="3617119"/>
                <a:ext cx="533400" cy="8382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ject 7">
                <a:extLst>
                  <a:ext uri="{FF2B5EF4-FFF2-40B4-BE49-F238E27FC236}">
                    <a16:creationId xmlns:a16="http://schemas.microsoft.com/office/drawing/2014/main" id="{6719011A-8A99-9406-F103-96CB4AF1FE3F}"/>
                  </a:ext>
                </a:extLst>
              </p:cNvPr>
              <p:cNvSpPr txBox="1"/>
              <p:nvPr/>
            </p:nvSpPr>
            <p:spPr bwMode="auto">
              <a:xfrm>
                <a:off x="4838700" y="4760516"/>
                <a:ext cx="1295400" cy="533399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00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̄"/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Object 7">
                <a:extLst>
                  <a:ext uri="{FF2B5EF4-FFF2-40B4-BE49-F238E27FC236}">
                    <a16:creationId xmlns:a16="http://schemas.microsoft.com/office/drawing/2014/main" id="{6719011A-8A99-9406-F103-96CB4AF1F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38700" y="4760516"/>
                <a:ext cx="1295400" cy="5333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377317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Times New Roman"/>
      </a:majorFont>
      <a:minorFont>
        <a:latin typeface="Tahoma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  <a:cs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  <a:cs typeface="Times New Roman" pitchFamily="16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1131</TotalTime>
  <Words>4386</Words>
  <Application>Microsoft Office PowerPoint</Application>
  <PresentationFormat>Widescreen</PresentationFormat>
  <Paragraphs>484</Paragraphs>
  <Slides>58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4" baseType="lpstr">
      <vt:lpstr>Cambria Math</vt:lpstr>
      <vt:lpstr>Courier New</vt:lpstr>
      <vt:lpstr>Tahoma</vt:lpstr>
      <vt:lpstr>Times New Roman</vt:lpstr>
      <vt:lpstr>Wingdings</vt:lpstr>
      <vt:lpstr>Blends</vt:lpstr>
      <vt:lpstr>Python Programming: An Introduction To Computer Science</vt:lpstr>
      <vt:lpstr>Objectives</vt:lpstr>
      <vt:lpstr>Objectives</vt:lpstr>
      <vt:lpstr>Example Problem: Simple Statistics</vt:lpstr>
      <vt:lpstr>Example Problem: Simple Statistics</vt:lpstr>
      <vt:lpstr>Example Problem: Simple Statistics</vt:lpstr>
      <vt:lpstr>Example Problem: Simple Statistics</vt:lpstr>
      <vt:lpstr>Example Problem: Simple Statistics</vt:lpstr>
      <vt:lpstr>Example Problem: Simple Statistics</vt:lpstr>
      <vt:lpstr>Example Problem: Simple Statistics</vt:lpstr>
      <vt:lpstr>Example Problem: Simple Statistics</vt:lpstr>
      <vt:lpstr>Python Lists</vt:lpstr>
      <vt:lpstr>Python Lists</vt:lpstr>
      <vt:lpstr>Lists and Arrays as Sequences</vt:lpstr>
      <vt:lpstr>Lists and Arrays as Sequences</vt:lpstr>
      <vt:lpstr>Lists and Arrays as Sequences</vt:lpstr>
      <vt:lpstr>Lists and Arrays as Sequences</vt:lpstr>
      <vt:lpstr>Lists Operations</vt:lpstr>
      <vt:lpstr>Lists Operations</vt:lpstr>
      <vt:lpstr>Lists Operations</vt:lpstr>
      <vt:lpstr>Lists Operations</vt:lpstr>
      <vt:lpstr>Lists Operations</vt:lpstr>
      <vt:lpstr>Lists Operations</vt:lpstr>
      <vt:lpstr>Lists Operations</vt:lpstr>
      <vt:lpstr>Lists Methods</vt:lpstr>
      <vt:lpstr>Lists Methods</vt:lpstr>
      <vt:lpstr>Lists Methods</vt:lpstr>
      <vt:lpstr>Lists Methods</vt:lpstr>
      <vt:lpstr>Lists Methods</vt:lpstr>
      <vt:lpstr>Lists Methods</vt:lpstr>
      <vt:lpstr>Statistics with Lists</vt:lpstr>
      <vt:lpstr>Statistics with Lists</vt:lpstr>
      <vt:lpstr>Statistics with Lists</vt:lpstr>
      <vt:lpstr>Statistics with Lists</vt:lpstr>
      <vt:lpstr>Statistics with Lists</vt:lpstr>
      <vt:lpstr>Statistics with Lists</vt:lpstr>
      <vt:lpstr>Statistics with Lists</vt:lpstr>
      <vt:lpstr>Statistics with Lists</vt:lpstr>
      <vt:lpstr>Statistics with Lists</vt:lpstr>
      <vt:lpstr>Statistics with Lists</vt:lpstr>
      <vt:lpstr>Statistics with Lists</vt:lpstr>
      <vt:lpstr>Pythonic List Manipulation</vt:lpstr>
      <vt:lpstr>Pythonic List Manipulation</vt:lpstr>
      <vt:lpstr>Pythonic List Manipulation</vt:lpstr>
      <vt:lpstr>Pythonic List Manipulation</vt:lpstr>
      <vt:lpstr>Pythonic List Manipulation</vt:lpstr>
      <vt:lpstr>Pythonic List Manipulation</vt:lpstr>
      <vt:lpstr>Pythonic List Manipulation</vt:lpstr>
      <vt:lpstr>Pythonic List Manipulation</vt:lpstr>
      <vt:lpstr>Pythonic List Manipulation</vt:lpstr>
      <vt:lpstr>Other Data Structures</vt:lpstr>
      <vt:lpstr>Tuples</vt:lpstr>
      <vt:lpstr>Tuples</vt:lpstr>
      <vt:lpstr>Tuples</vt:lpstr>
      <vt:lpstr>Dictionaries</vt:lpstr>
      <vt:lpstr>Dictionaries</vt:lpstr>
      <vt:lpstr>Tuples</vt:lpstr>
      <vt:lpstr>Dictionaries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Programming: An Introduction To Computer Science</dc:title>
  <dc:creator>Terry Letsche</dc:creator>
  <cp:lastModifiedBy>Terry Letsche</cp:lastModifiedBy>
  <cp:revision>47</cp:revision>
  <dcterms:created xsi:type="dcterms:W3CDTF">2004-03-15T01:34:38Z</dcterms:created>
  <dcterms:modified xsi:type="dcterms:W3CDTF">2024-04-26T23:29:01Z</dcterms:modified>
</cp:coreProperties>
</file>