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7" r:id="rId3"/>
    <p:sldId id="258" r:id="rId4"/>
    <p:sldId id="259" r:id="rId5"/>
    <p:sldId id="315" r:id="rId6"/>
    <p:sldId id="260" r:id="rId7"/>
    <p:sldId id="261" r:id="rId8"/>
    <p:sldId id="262" r:id="rId9"/>
    <p:sldId id="263" r:id="rId10"/>
    <p:sldId id="264" r:id="rId11"/>
    <p:sldId id="316" r:id="rId12"/>
    <p:sldId id="265" r:id="rId13"/>
    <p:sldId id="266" r:id="rId14"/>
    <p:sldId id="305" r:id="rId15"/>
    <p:sldId id="306" r:id="rId16"/>
    <p:sldId id="307" r:id="rId17"/>
    <p:sldId id="309" r:id="rId18"/>
    <p:sldId id="308" r:id="rId19"/>
    <p:sldId id="310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313" r:id="rId28"/>
    <p:sldId id="31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302" r:id="rId44"/>
    <p:sldId id="303" r:id="rId45"/>
    <p:sldId id="289" r:id="rId46"/>
    <p:sldId id="290" r:id="rId47"/>
    <p:sldId id="291" r:id="rId48"/>
    <p:sldId id="293" r:id="rId49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ahoma" panose="020B060403050404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0" d="100"/>
          <a:sy n="80" d="100"/>
        </p:scale>
        <p:origin x="108" y="4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455D7A44-3322-431F-9A8C-3307C1A26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i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i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i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i="0"/>
            </a:lvl1pPr>
          </a:lstStyle>
          <a:p>
            <a:fld id="{3D7A418D-A856-4FA8-B385-BB7790F2A73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Tahoma" pitchFamily="32" charset="0"/>
                  <a:cs typeface="Times New Roman" pitchFamily="16" charset="0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Tahoma" pitchFamily="32" charset="0"/>
                <a:cs typeface="Times New Roman" pitchFamily="16" charset="0"/>
              </a:endParaRPr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890CFED-042B-4312-8851-8AA1684E7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64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A48D56-BA7C-461E-82A8-997E86E70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67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38733" y="617539"/>
            <a:ext cx="2601384" cy="5514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84" y="617539"/>
            <a:ext cx="7600949" cy="5514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800683-8AF6-4EC3-8930-65C45725A1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05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3D2DB-F397-447E-AE21-A9E989C610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43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62FA45-5B25-42A9-BD64-699A004D1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351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621298-B65C-41AC-AA15-B6CCD86E80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912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9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453FA-13D9-4978-AECF-A352032D08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559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5BDA40-7F92-40BD-AD16-DF55063571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03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4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EAE68B-3662-4BC1-BDDD-3969F251C4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92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D4215-F65B-46A2-8A95-1B9F7C2DC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25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055251-9D05-4548-BA29-F4B94FADB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94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5" name="Rectangle 1027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6" name="Rectangle 1028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7" name="Rectangle 1029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8" name="Rectangle 1030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79" name="Rectangle 1031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3080" name="Rectangle 1032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i="0">
              <a:latin typeface="Tahoma" pitchFamily="32" charset="0"/>
              <a:cs typeface="Times New Roman" pitchFamily="16" charset="0"/>
            </a:endParaRPr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617538"/>
            <a:ext cx="10390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3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4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Tahoma" pitchFamily="32" charset="0"/>
                <a:cs typeface="Times New Roman" pitchFamily="16" charset="0"/>
              </a:defRPr>
            </a:lvl1pPr>
          </a:lstStyle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3085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168285B8-FF1E-4500-80F7-59682E9C237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2" charset="0"/>
          <a:cs typeface="Times New Roman" pitchFamily="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>
                <a:solidFill>
                  <a:schemeClr val="bg2"/>
                </a:solidFill>
              </a:rPr>
              <a:t>Python Programming, 4/e</a:t>
            </a:r>
          </a:p>
        </p:txBody>
      </p:sp>
      <p:sp>
        <p:nvSpPr>
          <p:cNvPr id="4099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406A04F-88DD-459E-916A-1F47A2B13835}" type="slidenum">
              <a:rPr lang="en-US" altLang="en-US" sz="1400" i="0">
                <a:solidFill>
                  <a:schemeClr val="bg2"/>
                </a:solidFill>
              </a:rPr>
              <a:pPr eaLnBrk="1" hangingPunct="1"/>
              <a:t>1</a:t>
            </a:fld>
            <a:endParaRPr lang="en-US" altLang="en-US" sz="1400" i="0">
              <a:solidFill>
                <a:schemeClr val="bg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Python Programming:</a:t>
            </a:r>
            <a:br>
              <a:rPr lang="en-US" altLang="en-US"/>
            </a:br>
            <a:r>
              <a:rPr lang="en-US" altLang="en-US"/>
              <a:t>An Introduction to</a:t>
            </a:r>
            <a:br>
              <a:rPr lang="en-US" altLang="en-US"/>
            </a:br>
            <a:r>
              <a:rPr lang="en-US" altLang="en-US"/>
              <a:t>Computer Science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Chapter 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Computing with Numbers</a:t>
            </a:r>
          </a:p>
        </p:txBody>
      </p:sp>
      <p:pic>
        <p:nvPicPr>
          <p:cNvPr id="3" name="Picture 2" descr="A book cover of a book&#10;&#10;Description automatically generated">
            <a:extLst>
              <a:ext uri="{FF2B5EF4-FFF2-40B4-BE49-F238E27FC236}">
                <a16:creationId xmlns:a16="http://schemas.microsoft.com/office/drawing/2014/main" id="{889084B6-B672-CA51-3324-F961893AF3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800100"/>
            <a:ext cx="1635711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B7B8CC73-8C48-4515-90C4-B70450CF03A3}" type="slidenum">
              <a:rPr lang="en-US" altLang="en-US" sz="1400" i="0"/>
              <a:pPr eaLnBrk="1" hangingPunct="1"/>
              <a:t>10</a:t>
            </a:fld>
            <a:endParaRPr lang="en-US" altLang="en-US" sz="1400" i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Why do we need two number types?</a:t>
            </a:r>
          </a:p>
          <a:p>
            <a:pPr lvl="1" eaLnBrk="1" hangingPunct="1"/>
            <a:r>
              <a:rPr lang="en-US" altLang="en-US" sz="2400"/>
              <a:t>Values that represent counts can</a:t>
            </a:r>
            <a:r>
              <a:rPr lang="en-US" altLang="en-US" sz="2400">
                <a:latin typeface="Times New Roman" panose="02020603050405020304" pitchFamily="18" charset="0"/>
              </a:rPr>
              <a:t>’</a:t>
            </a:r>
            <a:r>
              <a:rPr lang="en-US" altLang="en-US" sz="2400"/>
              <a:t>t be fractional (you can</a:t>
            </a:r>
            <a:r>
              <a:rPr lang="en-US" altLang="en-US" sz="2400">
                <a:latin typeface="Times New Roman" panose="02020603050405020304" pitchFamily="18" charset="0"/>
              </a:rPr>
              <a:t>’</a:t>
            </a:r>
            <a:r>
              <a:rPr lang="en-US" altLang="en-US" sz="2400"/>
              <a:t>t have 3 </a:t>
            </a:r>
            <a:r>
              <a:rPr lang="en-US" altLang="en-US" sz="2400">
                <a:latin typeface="Times New Roman" panose="02020603050405020304" pitchFamily="18" charset="0"/>
              </a:rPr>
              <a:t>½</a:t>
            </a:r>
            <a:r>
              <a:rPr lang="en-US" altLang="en-US" sz="2400"/>
              <a:t> quarters)</a:t>
            </a:r>
          </a:p>
          <a:p>
            <a:pPr lvl="1" eaLnBrk="1" hangingPunct="1"/>
            <a:r>
              <a:rPr lang="en-US" altLang="en-US" sz="2400"/>
              <a:t>Most mathematical algorithms are very efficient with integers</a:t>
            </a:r>
          </a:p>
          <a:p>
            <a:pPr lvl="1" eaLnBrk="1" hangingPunct="1"/>
            <a:r>
              <a:rPr lang="en-US" altLang="en-US" sz="2400"/>
              <a:t>The float type stores only an </a:t>
            </a:r>
            <a:r>
              <a:rPr lang="en-US" altLang="en-US" sz="2400" i="1"/>
              <a:t>approximation</a:t>
            </a:r>
            <a:r>
              <a:rPr lang="en-US" altLang="en-US" sz="2400"/>
              <a:t> to the real number being represented!</a:t>
            </a:r>
          </a:p>
          <a:p>
            <a:pPr lvl="1" eaLnBrk="1" hangingPunct="1"/>
            <a:r>
              <a:rPr lang="en-US" altLang="en-US" sz="2400"/>
              <a:t>Since floats aren</a:t>
            </a:r>
            <a:r>
              <a:rPr lang="en-US" altLang="en-US" sz="2400">
                <a:latin typeface="Times New Roman" panose="02020603050405020304" pitchFamily="18" charset="0"/>
              </a:rPr>
              <a:t>’</a:t>
            </a:r>
            <a:r>
              <a:rPr lang="en-US" altLang="en-US" sz="2400"/>
              <a:t>t exact, use an int whenever possible!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1C5691B-7D29-4C07-876B-DF5B18C42FDA}" type="slidenum">
              <a:rPr lang="en-US" altLang="en-US" sz="1400" i="0"/>
              <a:pPr eaLnBrk="1" hangingPunct="1"/>
              <a:t>11</a:t>
            </a:fld>
            <a:endParaRPr lang="en-US" altLang="en-US" sz="1400" i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5A2941A3-2857-6553-8BA8-126C50AA3BFA}"/>
              </a:ext>
            </a:extLst>
          </p:cNvPr>
          <p:cNvGraphicFramePr>
            <a:graphicFrameLocks noGrp="1"/>
          </p:cNvGraphicFramePr>
          <p:nvPr/>
        </p:nvGraphicFramePr>
        <p:xfrm>
          <a:off x="4506506" y="2133600"/>
          <a:ext cx="3178989" cy="3337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41743">
                  <a:extLst>
                    <a:ext uri="{9D8B030D-6E8A-4147-A177-3AD203B41FA5}">
                      <a16:colId xmlns:a16="http://schemas.microsoft.com/office/drawing/2014/main" val="353173652"/>
                    </a:ext>
                  </a:extLst>
                </a:gridCol>
                <a:gridCol w="1937246">
                  <a:extLst>
                    <a:ext uri="{9D8B030D-6E8A-4147-A177-3AD203B41FA5}">
                      <a16:colId xmlns:a16="http://schemas.microsoft.com/office/drawing/2014/main" val="24096292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677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addition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502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subtraction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42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94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float division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321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exponentiation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425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abs()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absolute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05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//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integer division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159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remainder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1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731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E03C2C7-97AA-463E-98D2-ED1BAFE7E49A}" type="slidenum">
              <a:rPr lang="en-US" altLang="en-US" sz="1400" i="0"/>
              <a:pPr eaLnBrk="1" hangingPunct="1"/>
              <a:t>12</a:t>
            </a:fld>
            <a:endParaRPr lang="en-US" altLang="en-US" sz="1400" i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Operations on </a:t>
            </a:r>
            <a:r>
              <a:rPr lang="en-US" altLang="en-US" sz="2800" dirty="0" err="1"/>
              <a:t>ints</a:t>
            </a:r>
            <a:r>
              <a:rPr lang="en-US" altLang="en-US" sz="2800" dirty="0"/>
              <a:t> produce </a:t>
            </a:r>
            <a:r>
              <a:rPr lang="en-US" altLang="en-US" sz="2800" dirty="0" err="1"/>
              <a:t>ints</a:t>
            </a:r>
            <a:r>
              <a:rPr lang="en-US" altLang="en-US" sz="2800" dirty="0"/>
              <a:t>, operations on floats produce floats (except for /).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3.0+4.0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7.0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3+4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3.0*4.0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12.0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3*4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10.0/3.0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3.3333333333333335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10/3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3.3333333333333335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10 // 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10.0 // 3.0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3.0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41CE3FA-7EFC-40C4-B5B0-79A6D4FAFC5A}" type="slidenum">
              <a:rPr lang="en-US" altLang="en-US" sz="1400" i="0"/>
              <a:pPr eaLnBrk="1" hangingPunct="1"/>
              <a:t>13</a:t>
            </a:fld>
            <a:endParaRPr lang="en-US" altLang="en-US" sz="1400" i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5914" y="2017714"/>
            <a:ext cx="7812087" cy="48402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Division (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en-US" sz="2800" dirty="0"/>
              <a:t>) produces a float, while integer division (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  <a:r>
              <a:rPr lang="en-US" altLang="en-US" sz="2800" dirty="0"/>
              <a:t>) can produce a whole number.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That</a:t>
            </a:r>
            <a:r>
              <a:rPr lang="en-US" altLang="en-US" sz="2800" dirty="0">
                <a:latin typeface="Times New Roman" panose="02020603050405020304" pitchFamily="18" charset="0"/>
              </a:rPr>
              <a:t>’</a:t>
            </a:r>
            <a:r>
              <a:rPr lang="en-US" altLang="en-US" sz="2800" dirty="0"/>
              <a:t>s why 10/3 = 3.3333 while 10//3 = 3!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Think of it as </a:t>
            </a:r>
            <a:r>
              <a:rPr lang="en-US" altLang="en-US" sz="2800" dirty="0">
                <a:latin typeface="Times New Roman" panose="02020603050405020304" pitchFamily="18" charset="0"/>
              </a:rPr>
              <a:t>‘</a:t>
            </a:r>
            <a:r>
              <a:rPr lang="en-US" altLang="en-US" sz="2800" dirty="0" err="1"/>
              <a:t>gozinta</a:t>
            </a:r>
            <a:r>
              <a:rPr lang="en-US" altLang="en-US" sz="2800" dirty="0">
                <a:latin typeface="Times New Roman" panose="02020603050405020304" pitchFamily="18" charset="0"/>
              </a:rPr>
              <a:t>’</a:t>
            </a:r>
            <a:r>
              <a:rPr lang="en-US" altLang="en-US" sz="2800" dirty="0"/>
              <a:t>, where 10//3 = 3 since 3 </a:t>
            </a:r>
            <a:r>
              <a:rPr lang="en-US" altLang="en-US" sz="2800" dirty="0" err="1"/>
              <a:t>gozinta</a:t>
            </a:r>
            <a:r>
              <a:rPr lang="en-US" altLang="en-US" sz="2800" dirty="0"/>
              <a:t> (goes into) 10 3 times (with a remainder of 1)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10%3 = 1 is the remainder of the integer division of 10 by 3.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a = (a//b)(b) + (</a:t>
            </a:r>
            <a:r>
              <a:rPr lang="en-US" altLang="en-US" sz="2800" dirty="0" err="1"/>
              <a:t>a%b</a:t>
            </a:r>
            <a:r>
              <a:rPr lang="en-US" altLang="en-US" sz="2800" dirty="0"/>
              <a:t>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EC688AB-7981-445E-8D9D-5B9EC52CF40A}" type="slidenum">
              <a:rPr lang="en-US" altLang="en-US" sz="1400" i="0"/>
              <a:pPr eaLnBrk="1" hangingPunct="1"/>
              <a:t>14</a:t>
            </a:fld>
            <a:endParaRPr lang="en-US" altLang="en-US" sz="1400" i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Conversions &amp; Rounding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We know that combining an </a:t>
            </a:r>
            <a:r>
              <a:rPr lang="en-US" altLang="en-US" dirty="0" err="1"/>
              <a:t>int</a:t>
            </a:r>
            <a:r>
              <a:rPr lang="en-US" altLang="en-US" dirty="0"/>
              <a:t> with an </a:t>
            </a:r>
            <a:r>
              <a:rPr lang="en-US" altLang="en-US" dirty="0" err="1"/>
              <a:t>int</a:t>
            </a:r>
            <a:r>
              <a:rPr lang="en-US" altLang="en-US" dirty="0"/>
              <a:t> produces an </a:t>
            </a:r>
            <a:r>
              <a:rPr lang="en-US" altLang="en-US" dirty="0" err="1"/>
              <a:t>int</a:t>
            </a:r>
            <a:r>
              <a:rPr lang="en-US" altLang="en-US" dirty="0"/>
              <a:t>, and combining a float with a float produces a float.</a:t>
            </a:r>
          </a:p>
          <a:p>
            <a:pPr eaLnBrk="1" hangingPunct="1"/>
            <a:r>
              <a:rPr lang="en-US" altLang="en-US" dirty="0"/>
              <a:t>What happens when you mix an </a:t>
            </a:r>
            <a:r>
              <a:rPr lang="en-US" altLang="en-US" dirty="0" err="1"/>
              <a:t>int</a:t>
            </a:r>
            <a:r>
              <a:rPr lang="en-US" altLang="en-US" dirty="0"/>
              <a:t> and float in an expression?</a:t>
            </a:r>
            <a:br>
              <a:rPr lang="en-US" altLang="en-US" dirty="0"/>
            </a:br>
            <a:r>
              <a:rPr lang="en-US" altLang="en-US" dirty="0"/>
              <a:t>x = 5.0 * 2</a:t>
            </a:r>
          </a:p>
          <a:p>
            <a:pPr eaLnBrk="1" hangingPunct="1"/>
            <a:r>
              <a:rPr lang="en-US" altLang="en-US" dirty="0"/>
              <a:t>What do you think should happen?</a:t>
            </a:r>
          </a:p>
        </p:txBody>
      </p:sp>
    </p:spTree>
    <p:extLst>
      <p:ext uri="{BB962C8B-B14F-4D97-AF65-F5344CB8AC3E}">
        <p14:creationId xmlns:p14="http://schemas.microsoft.com/office/powerpoint/2010/main" val="1091571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1B8D98E-82AF-4FB0-BA80-3BAF9A0B13BA}" type="slidenum">
              <a:rPr lang="en-US" altLang="en-US" sz="1400" i="0"/>
              <a:pPr eaLnBrk="1" hangingPunct="1"/>
              <a:t>15</a:t>
            </a:fld>
            <a:endParaRPr lang="en-US" altLang="en-US" sz="1400" i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Conversions &amp; Rounding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For Python to evaluate this expression, it must either convert 5.0 to 5 and do an integer multiplication, or convert 2 to 2.0 and do a floating point multiplication.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Converting a float to an </a:t>
            </a:r>
            <a:r>
              <a:rPr lang="en-US" altLang="en-US" dirty="0" err="1"/>
              <a:t>int</a:t>
            </a:r>
            <a:r>
              <a:rPr lang="en-US" altLang="en-US" dirty="0"/>
              <a:t> will lose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err="1"/>
              <a:t>Ints</a:t>
            </a:r>
            <a:r>
              <a:rPr lang="en-US" altLang="en-US" dirty="0"/>
              <a:t> can be converted to floats by adding </a:t>
            </a:r>
            <a:r>
              <a:rPr lang="en-US" altLang="en-US" dirty="0">
                <a:latin typeface="Times New Roman" panose="02020603050405020304" pitchFamily="18" charset="0"/>
              </a:rPr>
              <a:t>“</a:t>
            </a:r>
            <a:r>
              <a:rPr lang="en-US" altLang="en-US" dirty="0"/>
              <a:t>.0</a:t>
            </a:r>
            <a:r>
              <a:rPr lang="en-US" altLang="en-US" dirty="0">
                <a:latin typeface="Times New Roman" panose="02020603050405020304" pitchFamily="18" charset="0"/>
              </a:rPr>
              <a:t>”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4822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DF204E9-9280-4A2E-98BB-BCD34EF48461}" type="slidenum">
              <a:rPr lang="en-US" altLang="en-US" sz="1400" i="0"/>
              <a:pPr eaLnBrk="1" hangingPunct="1"/>
              <a:t>16</a:t>
            </a:fld>
            <a:endParaRPr lang="en-US" altLang="en-US" sz="1400" i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Conversion &amp; Rounding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In </a:t>
            </a:r>
            <a:r>
              <a:rPr lang="en-US" altLang="en-US" i="1" dirty="0"/>
              <a:t>mixed-typed expressions</a:t>
            </a:r>
            <a:r>
              <a:rPr lang="en-US" altLang="en-US" dirty="0"/>
              <a:t> Python will convert </a:t>
            </a:r>
            <a:r>
              <a:rPr lang="en-US" altLang="en-US" dirty="0" err="1"/>
              <a:t>ints</a:t>
            </a:r>
            <a:r>
              <a:rPr lang="en-US" altLang="en-US" dirty="0"/>
              <a:t> to floats.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Sometimes we want to control the type conversion. This is called </a:t>
            </a:r>
            <a:r>
              <a:rPr lang="en-US" altLang="en-US" i="1" dirty="0"/>
              <a:t>explicit typing</a:t>
            </a:r>
            <a:r>
              <a:rPr lang="en-US" altLang="en-US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Converting to an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/>
              <a:t> simply discards the fractional part of a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altLang="en-US" dirty="0"/>
              <a:t> – the value is truncated, not rounded.</a:t>
            </a:r>
          </a:p>
        </p:txBody>
      </p:sp>
    </p:spTree>
    <p:extLst>
      <p:ext uri="{BB962C8B-B14F-4D97-AF65-F5344CB8AC3E}">
        <p14:creationId xmlns:p14="http://schemas.microsoft.com/office/powerpoint/2010/main" val="4247767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Conversion &amp; Rounding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To round off numbers, use the built-in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round</a:t>
            </a:r>
            <a:r>
              <a:rPr lang="en-US" altLang="en-US" dirty="0"/>
              <a:t> function which rounds to the nearest whole value.</a:t>
            </a:r>
          </a:p>
          <a:p>
            <a:r>
              <a:rPr lang="en-US" altLang="en-US" dirty="0"/>
              <a:t>If you want to round a float into another float value, you can supply a second parameter that specifies the number of digits after the decimal point.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D2DB-F397-447E-AE21-A9E989C610CB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89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E811D58-07EA-46E5-B65B-F17162FDC0BF}" type="slidenum">
              <a:rPr lang="en-US" altLang="en-US" sz="1400" i="0"/>
              <a:pPr eaLnBrk="1" hangingPunct="1"/>
              <a:t>18</a:t>
            </a:fld>
            <a:endParaRPr lang="en-US" altLang="en-US" sz="1400" i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Conversions &amp; Rounding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float(22//5)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4.0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(4.5)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alt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(3.9)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round(3.9)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round(3)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round(3.1415926, 2)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3.14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123455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Conversions &amp; Rounding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("32")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float("32")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32.0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str(10)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'10'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str(10.0)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'10.0'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int("10.5")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Traceback (most recent call last):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File "&lt;pyshell#13&gt;", line 1, in &lt;module&gt;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int("10.5")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ValueError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invalid literal for int() with base 10: '10.5'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D2DB-F397-447E-AE21-A9E989C610CB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09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2635A58-E51B-4FD4-8325-A0C4B721EF5F}" type="slidenum">
              <a:rPr lang="en-US" altLang="en-US" sz="1400" i="0"/>
              <a:pPr eaLnBrk="1" hangingPunct="1"/>
              <a:t>2</a:t>
            </a:fld>
            <a:endParaRPr lang="en-US" altLang="en-US" sz="1400" i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understand the concept of data types in more depth.</a:t>
            </a:r>
          </a:p>
          <a:p>
            <a:pPr eaLnBrk="1" hangingPunct="1"/>
            <a:r>
              <a:rPr lang="en-US" altLang="en-US" dirty="0"/>
              <a:t>To be familiar with the basic numeric data types in Python.</a:t>
            </a:r>
          </a:p>
          <a:p>
            <a:pPr eaLnBrk="1" hangingPunct="1"/>
            <a:r>
              <a:rPr lang="en-US" altLang="en-US" dirty="0"/>
              <a:t>To understand the fundamental principles of how numbers are represented on a computer.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223EAE7-4CBE-4747-B578-8BFA5F4B4D09}" type="slidenum">
              <a:rPr lang="en-US" altLang="en-US" sz="1400" i="0"/>
              <a:pPr eaLnBrk="1" hangingPunct="1"/>
              <a:t>20</a:t>
            </a:fld>
            <a:endParaRPr lang="en-US" altLang="en-US" sz="1400" i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Besides (+, -, *, /, //, **, %, abs), we have lots of other math functions available in a </a:t>
            </a:r>
            <a:r>
              <a:rPr lang="en-US" altLang="en-US" i="1"/>
              <a:t>math library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/>
              <a:t>A </a:t>
            </a:r>
            <a:r>
              <a:rPr lang="en-US" altLang="en-US" i="1"/>
              <a:t>library</a:t>
            </a:r>
            <a:r>
              <a:rPr lang="en-US" altLang="en-US"/>
              <a:t> is a module with some useful definitions/functions.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0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AC8C7EE-B8FA-49E7-8E5F-B2ED248A3E5D}" type="slidenum">
              <a:rPr lang="en-US" altLang="en-US" sz="1400" i="0"/>
              <a:pPr eaLnBrk="1" hangingPunct="1"/>
              <a:t>21</a:t>
            </a:fld>
            <a:endParaRPr lang="en-US" altLang="en-US" sz="1400" i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Let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write a program to compute the roots of a quadratic equation!</a:t>
            </a:r>
            <a:br>
              <a:rPr lang="en-US" altLang="en-US"/>
            </a:br>
            <a:br>
              <a:rPr lang="en-US" altLang="en-US"/>
            </a:br>
            <a:br>
              <a:rPr lang="en-US" altLang="en-US"/>
            </a:br>
            <a:endParaRPr lang="en-US" altLang="en-US"/>
          </a:p>
          <a:p>
            <a:pPr eaLnBrk="1" hangingPunct="1"/>
            <a:r>
              <a:rPr lang="en-US" altLang="en-US"/>
              <a:t>The only part of this we don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t know how to do is find a square root</a:t>
            </a:r>
            <a:r>
              <a:rPr lang="en-US" altLang="en-US">
                <a:latin typeface="Times New Roman" panose="02020603050405020304" pitchFamily="18" charset="0"/>
              </a:rPr>
              <a:t>…</a:t>
            </a:r>
            <a:r>
              <a:rPr lang="en-US" altLang="en-US"/>
              <a:t> but it</a:t>
            </a:r>
            <a:r>
              <a:rPr lang="en-US" altLang="en-US">
                <a:latin typeface="Times New Roman" panose="02020603050405020304" pitchFamily="18" charset="0"/>
              </a:rPr>
              <a:t>’</a:t>
            </a:r>
            <a:r>
              <a:rPr lang="en-US" altLang="en-US"/>
              <a:t>s in the math library!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Object 4"/>
              <p:cNvSpPr txBox="1"/>
              <p:nvPr/>
            </p:nvSpPr>
            <p:spPr bwMode="auto">
              <a:xfrm>
                <a:off x="4800600" y="3200401"/>
                <a:ext cx="2514600" cy="917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6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0600" y="3200401"/>
                <a:ext cx="2514600" cy="9175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0E01CCD-F0DA-4BC0-A645-E9B955A359AA}" type="slidenum">
              <a:rPr lang="en-US" altLang="en-US" sz="1400" i="0"/>
              <a:pPr eaLnBrk="1" hangingPunct="1"/>
              <a:t>22</a:t>
            </a:fld>
            <a:endParaRPr lang="en-US" altLang="en-US" sz="1400" i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To use a library, we need to make sure this line is in our program:</a:t>
            </a:r>
            <a:br>
              <a:rPr lang="en-US" altLang="en-US"/>
            </a:br>
            <a:r>
              <a:rPr lang="en-US" altLang="en-US" i="1"/>
              <a:t>import math</a:t>
            </a:r>
            <a:endParaRPr lang="en-US" altLang="en-US"/>
          </a:p>
          <a:p>
            <a:pPr eaLnBrk="1" hangingPunct="1"/>
            <a:r>
              <a:rPr lang="en-US" altLang="en-US"/>
              <a:t>Importing a library makes whatever functions are defined within it available to the program.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E3DCD49-34C6-4939-A753-E1E02AF84A5D}" type="slidenum">
              <a:rPr lang="en-US" altLang="en-US" sz="1400" i="0"/>
              <a:pPr eaLnBrk="1" hangingPunct="1"/>
              <a:t>23</a:t>
            </a:fld>
            <a:endParaRPr lang="en-US" altLang="en-US" sz="1400" i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access the sqrt library routine, we need to access it as </a:t>
            </a:r>
            <a:r>
              <a:rPr lang="en-US" altLang="en-US" i="1" dirty="0" err="1"/>
              <a:t>math.sqrt</a:t>
            </a:r>
            <a:r>
              <a:rPr lang="en-US" altLang="en-US" i="1" dirty="0"/>
              <a:t>(x)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dirty="0"/>
              <a:t>Using this dot notation tells Python to use the sqrt function found in the math library module.</a:t>
            </a:r>
          </a:p>
          <a:p>
            <a:pPr eaLnBrk="1" hangingPunct="1"/>
            <a:r>
              <a:rPr lang="en-US" altLang="en-US" dirty="0"/>
              <a:t>To calculate the root, you can do</a:t>
            </a:r>
            <a:br>
              <a:rPr lang="en-US" altLang="en-US" dirty="0"/>
            </a:b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discRoot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math.sqrt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(b*b – 4*a*c)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F3474F4-9E28-4856-8EC9-79D7502FCF51}" type="slidenum">
              <a:rPr lang="en-US" altLang="en-US" sz="1400" i="0"/>
              <a:pPr eaLnBrk="1" hangingPunct="1"/>
              <a:t>24</a:t>
            </a:fld>
            <a:endParaRPr lang="en-US" altLang="en-US" sz="1400" i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017713"/>
            <a:ext cx="87264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 quadratic.py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    A program that computes the real roots of a quadratic equation.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    Illustrates use of the math library.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    Note: This program crashes if the equation has no real roots.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import math  # Makes the math library available.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print("This program finds the real solutions to a quadratic")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a = float(input("Please enter the coefficient a: "))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b = float(input("Please enter the coefficient a: "))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 = float(input("Please enter the coefficient a: "))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discRoot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math.sqrt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(b * b - 4 * a * c)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root1 = (-b +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discRoot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/ (2 * a)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root2 = (-b -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discRoot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/ (2 * a)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print("The solutions are:", root1, root2 )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11A982E-3E4A-4A1C-9F11-4B1A5A0216A5}" type="slidenum">
              <a:rPr lang="en-US" altLang="en-US" sz="1400" i="0"/>
              <a:pPr eaLnBrk="1" hangingPunct="1"/>
              <a:t>25</a:t>
            </a:fld>
            <a:endParaRPr lang="en-US" altLang="en-US" sz="1400" i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the Math Library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finds the real solutions to a quadratic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-1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The solutions are: 0.21525043702153024 -1.5485837703548635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What do you suppose this means?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This program finds the real solutions to a quadratic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1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the coefficient a: 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Traceback (most recent call last):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File "&lt;pyshell#15&gt;", line 1, in &lt;module&gt;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main()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File "C:/Users/terry/Desktop/chaos.py", line 16, in main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discRoot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math.sqrt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(b * b - 4 * a * c)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ValueError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math domain error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A4C4C7D-7881-4377-A4CC-B9EF8BEC772C}" type="slidenum">
              <a:rPr lang="en-US" altLang="en-US" sz="1400" i="0"/>
              <a:pPr eaLnBrk="1" hangingPunct="1"/>
              <a:t>26</a:t>
            </a:fld>
            <a:endParaRPr lang="en-US" altLang="en-US" sz="1400" i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Using the Math Library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If a = 1, b = 2, c = 3, then we are trying to take the square root of a negative number!</a:t>
            </a:r>
          </a:p>
          <a:p>
            <a:pPr eaLnBrk="1" hangingPunct="1"/>
            <a:r>
              <a:rPr lang="en-US" altLang="en-US"/>
              <a:t>Using the sqrt function is more efficient than using **. How could you use ** to calculate a square root?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Math Library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911371"/>
              </p:ext>
            </p:extLst>
          </p:nvPr>
        </p:nvGraphicFramePr>
        <p:xfrm>
          <a:off x="2706688" y="2017713"/>
          <a:ext cx="777240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5712">
                  <a:extLst>
                    <a:ext uri="{9D8B030D-6E8A-4147-A177-3AD203B41FA5}">
                      <a16:colId xmlns:a16="http://schemas.microsoft.com/office/drawing/2014/main" val="43571589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566128423"/>
                    </a:ext>
                  </a:extLst>
                </a:gridCol>
                <a:gridCol w="4687888">
                  <a:extLst>
                    <a:ext uri="{9D8B030D-6E8A-4147-A177-3AD203B41FA5}">
                      <a16:colId xmlns:a16="http://schemas.microsoft.com/office/drawing/2014/main" val="22360122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Mathematics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419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approximation</a:t>
                      </a:r>
                      <a:r>
                        <a:rPr lang="en-US" baseline="0" dirty="0"/>
                        <a:t> of pi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797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approximation of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57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sqrt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square root of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760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sin(x)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sin</a:t>
                      </a:r>
                      <a:r>
                        <a:rPr lang="en-US" baseline="0" dirty="0"/>
                        <a:t> </a:t>
                      </a:r>
                      <a:r>
                        <a:rPr lang="en-US" i="1" baseline="0" dirty="0"/>
                        <a:t>x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sine of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541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cos(x)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cos </a:t>
                      </a:r>
                      <a:r>
                        <a:rPr lang="en-US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cosine</a:t>
                      </a:r>
                      <a:r>
                        <a:rPr lang="en-US" baseline="0" dirty="0"/>
                        <a:t> of 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413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tan(x)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tan</a:t>
                      </a:r>
                      <a:r>
                        <a:rPr lang="en-US" i="1" baseline="0" dirty="0"/>
                        <a:t> x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tangent</a:t>
                      </a:r>
                      <a:r>
                        <a:rPr lang="en-US" baseline="0" dirty="0"/>
                        <a:t> of 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95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asin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arcsin</a:t>
                      </a:r>
                      <a:r>
                        <a:rPr lang="en-US" baseline="0" dirty="0"/>
                        <a:t> </a:t>
                      </a:r>
                      <a:r>
                        <a:rPr lang="en-US" i="1" baseline="0" dirty="0"/>
                        <a:t>x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inverse</a:t>
                      </a:r>
                      <a:r>
                        <a:rPr lang="en-US" baseline="0" dirty="0"/>
                        <a:t> of sine 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309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acos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arccos</a:t>
                      </a:r>
                      <a:r>
                        <a:rPr lang="en-US" baseline="0" dirty="0"/>
                        <a:t> </a:t>
                      </a:r>
                      <a:r>
                        <a:rPr lang="en-US" i="1" baseline="0" dirty="0"/>
                        <a:t>x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inverse of cosine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002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atan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arctan</a:t>
                      </a:r>
                      <a:r>
                        <a:rPr lang="en-US" dirty="0"/>
                        <a:t> </a:t>
                      </a:r>
                      <a:r>
                        <a:rPr lang="en-US" i="1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inverse of tangent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99337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D2DB-F397-447E-AE21-A9E989C610CB}" type="slidenum">
              <a:rPr lang="en-US" altLang="en-US" smtClean="0"/>
              <a:pPr/>
              <a:t>27</a:t>
            </a:fld>
            <a:endParaRPr lang="en-US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434597"/>
              </p:ext>
            </p:extLst>
          </p:nvPr>
        </p:nvGraphicFramePr>
        <p:xfrm>
          <a:off x="4689475" y="2441576"/>
          <a:ext cx="3746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680" imgH="139680" progId="Equation.DSMT4">
                  <p:embed/>
                </p:oleObj>
              </mc:Choice>
              <mc:Fallback>
                <p:oleObj name="Equation" r:id="rId2" imgW="1396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89475" y="2441576"/>
                        <a:ext cx="374650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7"/>
              <p:cNvSpPr txBox="1"/>
              <p:nvPr/>
            </p:nvSpPr>
            <p:spPr>
              <a:xfrm>
                <a:off x="4689475" y="3146425"/>
                <a:ext cx="323850" cy="444500"/>
              </a:xfrm>
              <a:prstGeom prst="rect">
                <a:avLst/>
              </a:prstGeom>
            </p:spPr>
            <p:txBody>
              <a:bodyPr>
                <a:normAutofit fontScale="62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Object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475" y="3146425"/>
                <a:ext cx="323850" cy="444500"/>
              </a:xfrm>
              <a:prstGeom prst="rect">
                <a:avLst/>
              </a:prstGeom>
              <a:blipFill>
                <a:blip r:embed="rId4"/>
                <a:stretch>
                  <a:fillRect r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2965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Math Library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303773"/>
              </p:ext>
            </p:extLst>
          </p:nvPr>
        </p:nvGraphicFramePr>
        <p:xfrm>
          <a:off x="2706688" y="2017713"/>
          <a:ext cx="77724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55712">
                  <a:extLst>
                    <a:ext uri="{9D8B030D-6E8A-4147-A177-3AD203B41FA5}">
                      <a16:colId xmlns:a16="http://schemas.microsoft.com/office/drawing/2014/main" val="43571589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566128423"/>
                    </a:ext>
                  </a:extLst>
                </a:gridCol>
                <a:gridCol w="4687888">
                  <a:extLst>
                    <a:ext uri="{9D8B030D-6E8A-4147-A177-3AD203B41FA5}">
                      <a16:colId xmlns:a16="http://schemas.microsoft.com/office/drawing/2014/main" val="22360122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Mathematics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419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log(x)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ln </a:t>
                      </a:r>
                      <a:r>
                        <a:rPr lang="en-US" i="1" dirty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</a:t>
                      </a:r>
                      <a:r>
                        <a:rPr lang="en-US" baseline="0" dirty="0"/>
                        <a:t> natural (base </a:t>
                      </a:r>
                      <a:r>
                        <a:rPr lang="en-US" i="1" baseline="0" dirty="0"/>
                        <a:t>e</a:t>
                      </a:r>
                      <a:r>
                        <a:rPr lang="en-US" i="0" baseline="0" dirty="0"/>
                        <a:t>) logarithm of </a:t>
                      </a:r>
                      <a:r>
                        <a:rPr lang="en-US" i="1" baseline="0" dirty="0"/>
                        <a:t>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797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log10(x)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common (base 10) logarithm of</a:t>
                      </a:r>
                      <a:r>
                        <a:rPr lang="en-US" baseline="0" dirty="0"/>
                        <a:t> </a:t>
                      </a:r>
                      <a:r>
                        <a:rPr lang="en-US" i="1" baseline="0" dirty="0"/>
                        <a:t>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57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exp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exponential of 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760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ceil(x)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smallest whole number &gt;= </a:t>
                      </a:r>
                      <a:r>
                        <a:rPr lang="en-US" i="1" dirty="0"/>
                        <a:t>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541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floor(x)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largest whole number &lt;= </a:t>
                      </a:r>
                      <a:r>
                        <a:rPr lang="en-US" i="1" dirty="0"/>
                        <a:t>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413426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Python Programming, 4/e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D2DB-F397-447E-AE21-A9E989C610CB}" type="slidenum">
              <a:rPr lang="en-US" altLang="en-US" smtClean="0"/>
              <a:pPr/>
              <a:t>28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2"/>
              <p:cNvSpPr txBox="1"/>
              <p:nvPr/>
            </p:nvSpPr>
            <p:spPr>
              <a:xfrm>
                <a:off x="4325938" y="2708275"/>
                <a:ext cx="889000" cy="457200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938" y="2708275"/>
                <a:ext cx="889000" cy="457200"/>
              </a:xfrm>
              <a:prstGeom prst="rect">
                <a:avLst/>
              </a:prstGeom>
              <a:blipFill>
                <a:blip r:embed="rId2"/>
                <a:stretch>
                  <a:fillRect l="-3448" r="-690"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8"/>
              <p:cNvSpPr txBox="1"/>
              <p:nvPr/>
            </p:nvSpPr>
            <p:spPr>
              <a:xfrm>
                <a:off x="4627564" y="3090863"/>
                <a:ext cx="382587" cy="469900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564" y="3090863"/>
                <a:ext cx="382587" cy="469900"/>
              </a:xfrm>
              <a:prstGeom prst="rect">
                <a:avLst/>
              </a:prstGeom>
              <a:blipFill>
                <a:blip r:embed="rId3"/>
                <a:stretch>
                  <a:fillRect r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9"/>
              <p:cNvSpPr txBox="1"/>
              <p:nvPr/>
            </p:nvSpPr>
            <p:spPr>
              <a:xfrm>
                <a:off x="4627563" y="3522664"/>
                <a:ext cx="285750" cy="433387"/>
              </a:xfrm>
              <a:prstGeom prst="rect">
                <a:avLst/>
              </a:prstGeom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⌈"/>
                          <m:endChr m:val="⌉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563" y="3522664"/>
                <a:ext cx="285750" cy="4333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/>
              <p:cNvSpPr txBox="1"/>
              <p:nvPr/>
            </p:nvSpPr>
            <p:spPr>
              <a:xfrm>
                <a:off x="4567238" y="3856039"/>
                <a:ext cx="442912" cy="422275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⌊"/>
                          <m:endChr m:val="⌋"/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7238" y="3856039"/>
                <a:ext cx="442912" cy="4222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48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6881CA9D-EE70-4E3E-908C-0D0B1F57220D}" type="slidenum">
              <a:rPr lang="en-US" altLang="en-US" sz="1400" i="0"/>
              <a:pPr eaLnBrk="1" hangingPunct="1"/>
              <a:t>29</a:t>
            </a:fld>
            <a:endParaRPr lang="en-US" altLang="en-US" sz="1400" i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55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eaLnBrk="1" hangingPunct="1">
                  <a:lnSpc>
                    <a:spcPct val="90000"/>
                  </a:lnSpc>
                </a:pPr>
                <a:r>
                  <a:rPr lang="en-US" altLang="en-US" dirty="0"/>
                  <a:t>Say you are waiting in a line with five other people. How many ways are there to arrange the six people?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en-US" dirty="0"/>
                  <a:t>720 -- 720 is the factorial of 6 (abbreviated 6!)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en-US" dirty="0"/>
                  <a:t>Factorial is defined as:</a:t>
                </a:r>
                <a:br>
                  <a:rPr lang="en-US" altLang="en-US" dirty="0"/>
                </a:b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!=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alt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…(1)</m:t>
                    </m:r>
                  </m:oMath>
                </a14:m>
                <a:endParaRPr lang="en-US" altLang="en-US" dirty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en-US" dirty="0"/>
                  <a:t>So, 6! = 6*5*4*3*2*1 = 720</a:t>
                </a:r>
              </a:p>
            </p:txBody>
          </p:sp>
        </mc:Choice>
        <mc:Fallback xmlns="">
          <p:sp>
            <p:nvSpPr>
              <p:cNvPr id="235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549" t="-3111" r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B110DBA-F84A-4AB3-BA11-81B83F6777E8}" type="slidenum">
              <a:rPr lang="en-US" altLang="en-US" sz="1400" i="0"/>
              <a:pPr eaLnBrk="1" hangingPunct="1"/>
              <a:t>3</a:t>
            </a:fld>
            <a:endParaRPr lang="en-US" altLang="en-US" sz="1400" i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Objectives (cont.)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To be able to use the Python math library.</a:t>
            </a:r>
          </a:p>
          <a:p>
            <a:pPr eaLnBrk="1" hangingPunct="1"/>
            <a:r>
              <a:rPr lang="en-US" altLang="en-US"/>
              <a:t>To understand the accumulator program pattern.</a:t>
            </a:r>
          </a:p>
          <a:p>
            <a:pPr eaLnBrk="1" hangingPunct="1"/>
            <a:r>
              <a:rPr lang="en-US" altLang="en-US"/>
              <a:t>To be able to read and write programs that process numerical data.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FF5B7A8-664E-41B4-85AE-C6F4512D2886}" type="slidenum">
              <a:rPr lang="en-US" altLang="en-US" sz="1400" i="0"/>
              <a:pPr eaLnBrk="1" hangingPunct="1"/>
              <a:t>30</a:t>
            </a:fld>
            <a:endParaRPr lang="en-US" altLang="en-US" sz="1400" i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we could we write a program to do this?</a:t>
            </a:r>
          </a:p>
          <a:p>
            <a:pPr eaLnBrk="1" hangingPunct="1"/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Input number to take factorial of, n</a:t>
            </a:r>
            <a:b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Compute factorial of n, fact</a:t>
            </a:r>
            <a:b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Output fact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0BD3342-6731-4D0B-B764-B1EC23947AA6}" type="slidenum">
              <a:rPr lang="en-US" altLang="en-US" sz="1400" i="0"/>
              <a:pPr eaLnBrk="1" hangingPunct="1"/>
              <a:t>31</a:t>
            </a:fld>
            <a:endParaRPr lang="en-US" altLang="en-US" sz="1400" i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How did we calculate 6!?</a:t>
            </a:r>
          </a:p>
          <a:p>
            <a:pPr eaLnBrk="1" hangingPunct="1"/>
            <a:r>
              <a:rPr lang="en-US" altLang="en-US"/>
              <a:t>6*5 = 30</a:t>
            </a:r>
          </a:p>
          <a:p>
            <a:pPr eaLnBrk="1" hangingPunct="1"/>
            <a:r>
              <a:rPr lang="en-US" altLang="en-US"/>
              <a:t>Take that 30, and 30 * 4 = 120</a:t>
            </a:r>
          </a:p>
          <a:p>
            <a:pPr eaLnBrk="1" hangingPunct="1"/>
            <a:r>
              <a:rPr lang="en-US" altLang="en-US"/>
              <a:t>Take that 120, and 120 * 3 = 360</a:t>
            </a:r>
          </a:p>
          <a:p>
            <a:pPr eaLnBrk="1" hangingPunct="1"/>
            <a:r>
              <a:rPr lang="en-US" altLang="en-US"/>
              <a:t>Take that 360, and 360 * 2 = 720</a:t>
            </a:r>
          </a:p>
          <a:p>
            <a:pPr eaLnBrk="1" hangingPunct="1"/>
            <a:r>
              <a:rPr lang="en-US" altLang="en-US"/>
              <a:t>Take that 720, and 720 * 1 = 720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099FABF-9A8F-4545-AEC0-9664F586057D}" type="slidenum">
              <a:rPr lang="en-US" altLang="en-US" sz="1400" i="0"/>
              <a:pPr eaLnBrk="1" hangingPunct="1"/>
              <a:t>32</a:t>
            </a:fld>
            <a:endParaRPr lang="en-US" altLang="en-US" sz="1400" i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What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s really going on?</a:t>
            </a:r>
          </a:p>
          <a:p>
            <a:pPr eaLnBrk="1" hangingPunct="1"/>
            <a:r>
              <a:rPr lang="en-US" altLang="en-US" sz="2800"/>
              <a:t>We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re doing repeated multiplications, and we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re keeping track of the running product.</a:t>
            </a:r>
          </a:p>
          <a:p>
            <a:pPr eaLnBrk="1" hangingPunct="1"/>
            <a:r>
              <a:rPr lang="en-US" altLang="en-US" sz="2800"/>
              <a:t>This algorithm is known as an </a:t>
            </a:r>
            <a:r>
              <a:rPr lang="en-US" altLang="en-US" sz="2800" i="1"/>
              <a:t>accumulator</a:t>
            </a:r>
            <a:r>
              <a:rPr lang="en-US" altLang="en-US" sz="2800"/>
              <a:t>, because we</a:t>
            </a:r>
            <a:r>
              <a:rPr lang="en-US" altLang="en-US" sz="2800">
                <a:latin typeface="Times New Roman" panose="02020603050405020304" pitchFamily="18" charset="0"/>
              </a:rPr>
              <a:t>’</a:t>
            </a:r>
            <a:r>
              <a:rPr lang="en-US" altLang="en-US" sz="2800"/>
              <a:t>re building up or </a:t>
            </a:r>
            <a:r>
              <a:rPr lang="en-US" altLang="en-US" sz="2800" i="1"/>
              <a:t>accumulating</a:t>
            </a:r>
            <a:r>
              <a:rPr lang="en-US" altLang="en-US" sz="2800"/>
              <a:t> the answer in a variable, known as the </a:t>
            </a:r>
            <a:r>
              <a:rPr lang="en-US" altLang="en-US" sz="2800" i="1"/>
              <a:t>accumulator variable</a:t>
            </a:r>
            <a:r>
              <a:rPr lang="en-US" altLang="en-US" sz="2800"/>
              <a:t>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D57B57D-F20C-416F-A628-BDEC63818D0E}" type="slidenum">
              <a:rPr lang="en-US" altLang="en-US" sz="1400" i="0"/>
              <a:pPr eaLnBrk="1" hangingPunct="1"/>
              <a:t>33</a:t>
            </a:fld>
            <a:endParaRPr lang="en-US" altLang="en-US" sz="1400" i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general form of an accumulator algorithm looks like this: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Initialize the accumulator variable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Loop until final result is reached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update the value of accumulator variable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3E6AE7CB-CB53-4242-BC4A-92F818460836}" type="slidenum">
              <a:rPr lang="en-US" altLang="en-US" sz="1400" i="0"/>
              <a:pPr eaLnBrk="1" hangingPunct="1"/>
              <a:t>34</a:t>
            </a:fld>
            <a:endParaRPr lang="en-US" altLang="en-US" sz="1400" i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It looks like we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ll need a loop!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fact =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for factor in [6, 5, 4, 3, 2, 1]: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fact = fact * factor</a:t>
            </a:r>
          </a:p>
          <a:p>
            <a:pPr eaLnBrk="1" hangingPunct="1"/>
            <a:r>
              <a:rPr lang="en-US" altLang="en-US" dirty="0"/>
              <a:t>Let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trace through it to verify that this works!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8DF685C-B004-4748-9B37-FCD6312A92D0}" type="slidenum">
              <a:rPr lang="en-US" altLang="en-US" sz="1400" i="0"/>
              <a:pPr eaLnBrk="1" hangingPunct="1"/>
              <a:t>35</a:t>
            </a:fld>
            <a:endParaRPr lang="en-US" altLang="en-US" sz="1400" i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Why did we need to initialize fact to 1? There are a couple reasons</a:t>
            </a:r>
            <a:r>
              <a:rPr lang="en-US" altLang="en-US">
                <a:latin typeface="Times New Roman" panose="02020603050405020304" pitchFamily="18" charset="0"/>
              </a:rPr>
              <a:t>…</a:t>
            </a:r>
            <a:endParaRPr lang="en-US" altLang="en-US"/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Each time through the loop, the previous value of fact is used to calculate the next value of fact. By doing the initialization, you know fact will have a value the first time through.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If you use fact without assigning it a value, what does Python do?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035F1FE-EC66-4652-9B3E-0869A96E981E}" type="slidenum">
              <a:rPr lang="en-US" altLang="en-US" sz="1400" i="0"/>
              <a:pPr eaLnBrk="1" hangingPunct="1"/>
              <a:t>36</a:t>
            </a:fld>
            <a:endParaRPr lang="en-US" altLang="en-US" sz="1400" i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Since multiplication is associative and commutative, we can rewrite our program as: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fact = 1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for factor in [2, 3, 4, 5, 6]: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fact = fact * factor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Great! But what if we want to find the factorial of some other number??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CC70FB8-D2F2-461B-A3BB-84C7675913D1}" type="slidenum">
              <a:rPr lang="en-US" altLang="en-US" sz="1400" i="0"/>
              <a:pPr eaLnBrk="1" hangingPunct="1"/>
              <a:t>37</a:t>
            </a:fld>
            <a:endParaRPr lang="en-US" altLang="en-US" sz="1400" i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What does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list(range(n))</a:t>
            </a:r>
            <a:r>
              <a:rPr lang="en-US" altLang="en-US" dirty="0"/>
              <a:t> return?</a:t>
            </a:r>
            <a:br>
              <a:rPr lang="en-US" altLang="en-US" dirty="0"/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[0, 1, 2, 3, …, n-1]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range has another optional parameter! </a:t>
            </a:r>
            <a:r>
              <a:rPr lang="en-US" altLang="en-US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range(start, n)</a:t>
            </a:r>
            <a:r>
              <a:rPr lang="en-US" altLang="en-US" dirty="0"/>
              <a:t> returns</a:t>
            </a:r>
            <a:br>
              <a:rPr lang="en-US" altLang="en-US" dirty="0"/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[start, start + 1, …, n-1]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But wait! There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more!</a:t>
            </a:r>
            <a:br>
              <a:rPr lang="en-US" altLang="en-US" dirty="0"/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range(start, n, step)</a:t>
            </a:r>
            <a:b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[start, </a:t>
            </a:r>
            <a:r>
              <a:rPr lang="en-US" alt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start+step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…, n-1]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list(&lt;sequence&gt;)</a:t>
            </a:r>
            <a:r>
              <a:rPr lang="en-US" altLang="en-US" dirty="0"/>
              <a:t> to make a list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CF3766A-613F-4188-A1B1-6BCD27952F1F}" type="slidenum">
              <a:rPr lang="en-US" altLang="en-US" sz="1400" i="0"/>
              <a:pPr eaLnBrk="1" hangingPunct="1"/>
              <a:t>38</a:t>
            </a:fld>
            <a:endParaRPr lang="en-US" altLang="en-US" sz="1400" i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Let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try some examples!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list(range(10))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[0, 1, 2, 3, 4, 5, 6, 7, 8, 9]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list(range(5,10))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[5, 6, 7, 8, 9]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list(range(5,10,2))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[5, 7, 9]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6992CEC-8735-4BF3-9CD0-9BA85E210BAF}" type="slidenum">
              <a:rPr lang="en-US" altLang="en-US" sz="1400" i="0"/>
              <a:pPr eaLnBrk="1" hangingPunct="1"/>
              <a:t>39</a:t>
            </a:fld>
            <a:endParaRPr lang="en-US" altLang="en-US" sz="1400" i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this souped-up </a:t>
            </a:r>
            <a:r>
              <a:rPr lang="en-US" altLang="en-US" i="1"/>
              <a:t>range</a:t>
            </a:r>
            <a:r>
              <a:rPr lang="en-US" altLang="en-US"/>
              <a:t> statement, we can do the range for our loop a couple different ways.</a:t>
            </a:r>
          </a:p>
          <a:p>
            <a:pPr lvl="1" eaLnBrk="1" hangingPunct="1"/>
            <a:r>
              <a:rPr lang="en-US" altLang="en-US"/>
              <a:t>We can count up from 2 to n:</a:t>
            </a:r>
            <a:br>
              <a:rPr lang="en-US" altLang="en-US"/>
            </a:br>
            <a:r>
              <a:rPr lang="en-US" altLang="en-US"/>
              <a:t>range(2, n+1)</a:t>
            </a:r>
            <a:br>
              <a:rPr lang="en-US" altLang="en-US"/>
            </a:br>
            <a:r>
              <a:rPr lang="en-US" altLang="en-US"/>
              <a:t>(Why did we have to use n+1?)</a:t>
            </a:r>
          </a:p>
          <a:p>
            <a:pPr lvl="1" eaLnBrk="1" hangingPunct="1"/>
            <a:r>
              <a:rPr lang="en-US" altLang="en-US"/>
              <a:t>We can count down from n to 2:</a:t>
            </a:r>
            <a:br>
              <a:rPr lang="en-US" altLang="en-US"/>
            </a:br>
            <a:r>
              <a:rPr lang="en-US" altLang="en-US"/>
              <a:t>range(n, 1, -1)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  <a:endParaRPr lang="en-US" altLang="en-US" sz="1400" i="0" dirty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9747579-1DA9-40CE-AE02-A74502E121CF}" type="slidenum">
              <a:rPr lang="en-US" altLang="en-US" sz="1400" i="0"/>
              <a:pPr eaLnBrk="1" hangingPunct="1"/>
              <a:t>4</a:t>
            </a:fld>
            <a:endParaRPr lang="en-US" altLang="en-US" sz="1400" i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information that is stored and manipulated by computer programs is referred to as </a:t>
            </a:r>
            <a:r>
              <a:rPr lang="en-US" altLang="en-US" i="1" dirty="0"/>
              <a:t>data</a:t>
            </a:r>
            <a:r>
              <a:rPr lang="en-US" altLang="en-US" dirty="0"/>
              <a:t>.</a:t>
            </a:r>
          </a:p>
          <a:p>
            <a:pPr eaLnBrk="1" hangingPunct="1"/>
            <a:r>
              <a:rPr lang="en-US" altLang="en-US" dirty="0"/>
              <a:t>There are two different kinds of numbers!</a:t>
            </a:r>
          </a:p>
          <a:p>
            <a:pPr lvl="1" eaLnBrk="1" hangingPunct="1"/>
            <a:r>
              <a:rPr lang="en-US" altLang="en-US" dirty="0"/>
              <a:t>(5, 4, 3, 6) are whole numbers </a:t>
            </a:r>
            <a:r>
              <a:rPr lang="en-US" altLang="en-US" dirty="0">
                <a:latin typeface="Times New Roman" panose="02020603050405020304" pitchFamily="18" charset="0"/>
              </a:rPr>
              <a:t>–</a:t>
            </a:r>
            <a:r>
              <a:rPr lang="en-US" altLang="en-US" dirty="0"/>
              <a:t> they don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t have a fractional part</a:t>
            </a:r>
          </a:p>
          <a:p>
            <a:pPr lvl="1" eaLnBrk="1" hangingPunct="1"/>
            <a:r>
              <a:rPr lang="en-US" altLang="en-US" dirty="0"/>
              <a:t>(.25, .10, .05, .01) are decimal fractions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07FA50B-E1F0-4EA5-B3D8-B7B70F73B5B1}" type="slidenum">
              <a:rPr lang="en-US" altLang="en-US" sz="1400" i="0"/>
              <a:pPr eaLnBrk="1" hangingPunct="1"/>
              <a:t>40</a:t>
            </a:fld>
            <a:endParaRPr lang="en-US" altLang="en-US" sz="1400" i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Accumulating Results: Factorial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Our completed factorial program:</a:t>
            </a:r>
            <a:endParaRPr lang="en-US" altLang="en-US" sz="16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factorial.py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   Program to compute the factorial of a number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    Illustrates for loop with an accumulator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n = int(input("Please enter a whole number: "))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fact =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for factor in range(n,1,-1):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fact = fact * factor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print("The factorial of", n, "is", fact)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074809A-0E56-4F37-9474-49C80EBE7A18}" type="slidenum">
              <a:rPr lang="en-US" altLang="en-US" sz="1400" i="0"/>
              <a:pPr eaLnBrk="1" hangingPunct="1"/>
              <a:t>41</a:t>
            </a:fld>
            <a:endParaRPr lang="en-US" altLang="en-US" sz="1400" i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Limits of Int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What is 100!?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main()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a whole number: 100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 factorial of 100 is 93326215443944152681699238856266700490715968264381621468592963895217599993229915608941463976156518286253697920827223758251185210916864000000000000000000000000</a:t>
            </a:r>
          </a:p>
          <a:p>
            <a:pPr eaLnBrk="1" hangingPunct="1"/>
            <a:r>
              <a:rPr lang="en-US" altLang="en-US" dirty="0"/>
              <a:t>Wow! That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a pretty big number!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99A2FD9D-AFCD-4E16-9628-8BD4124AADCB}" type="slidenum">
              <a:rPr lang="en-US" altLang="en-US" sz="1400" i="0"/>
              <a:pPr eaLnBrk="1" hangingPunct="1"/>
              <a:t>42</a:t>
            </a:fld>
            <a:endParaRPr lang="en-US" altLang="en-US" sz="1400" i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Limits of Int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Newer versions of Python can handle it, but</a:t>
            </a:r>
            <a:r>
              <a:rPr lang="en-US" altLang="en-US" sz="2800" dirty="0">
                <a:latin typeface="Times New Roman" panose="02020603050405020304" pitchFamily="18" charset="0"/>
              </a:rPr>
              <a:t>…</a:t>
            </a:r>
            <a:endParaRPr lang="en-US" altLang="en-US" sz="2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Python 1.5.2 (#0, Apr 13 1999, 10:51:12) [MSC 32 bit (Intel)] on win32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Copyright 1991-1995 </a:t>
            </a: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Stichting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Mathematisch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Centrum, Amsterdam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import fact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fact.main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a whole number: 13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13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Traceback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(innermost last):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File "&lt;pyshell#1&gt;", line 1, in 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fact.main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File "C:\PROGRA~1\PYTHON~1.2\fact.py", line 5, in main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fact=fact*factor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OverflowError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integer multiplication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EB3A364B-D3E9-4228-B73B-050295B4BA9C}" type="slidenum">
              <a:rPr lang="en-US" altLang="en-US" sz="1400" i="0"/>
              <a:pPr eaLnBrk="1" hangingPunct="1"/>
              <a:t>43</a:t>
            </a:fld>
            <a:endParaRPr lang="en-US" altLang="en-US" sz="1400" i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Limits of Int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What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  <a:r>
              <a:rPr lang="en-US" altLang="en-US" dirty="0"/>
              <a:t>s going on?</a:t>
            </a:r>
          </a:p>
          <a:p>
            <a:pPr lvl="1" eaLnBrk="1" hangingPunct="1"/>
            <a:r>
              <a:rPr lang="en-US" altLang="en-US" dirty="0"/>
              <a:t>While there are an infinite number of integers, there is a finite range of </a:t>
            </a:r>
            <a:r>
              <a:rPr lang="en-US" altLang="en-US" dirty="0" err="1"/>
              <a:t>ints</a:t>
            </a:r>
            <a:r>
              <a:rPr lang="en-US" altLang="en-US" dirty="0"/>
              <a:t> that can be represented.</a:t>
            </a:r>
          </a:p>
          <a:p>
            <a:pPr lvl="1" eaLnBrk="1" hangingPunct="1"/>
            <a:r>
              <a:rPr lang="en-US" altLang="en-US" dirty="0"/>
              <a:t>This range depends on the number of </a:t>
            </a:r>
            <a:r>
              <a:rPr lang="en-US" altLang="en-US" i="1" dirty="0"/>
              <a:t>bits</a:t>
            </a:r>
            <a:r>
              <a:rPr lang="en-US" altLang="en-US" dirty="0"/>
              <a:t> a particular CPU uses to represent an integer value.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98D3CCA-76E6-4F87-9C48-ECE500F213B0}" type="slidenum">
              <a:rPr lang="en-US" altLang="en-US" sz="1400" i="0"/>
              <a:pPr eaLnBrk="1" hangingPunct="1"/>
              <a:t>44</a:t>
            </a:fld>
            <a:endParaRPr lang="en-US" altLang="en-US" sz="1400" i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Limits of Int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Typical PCs use 32 bits or 64.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In a 32 bit computer there are 2</a:t>
            </a:r>
            <a:r>
              <a:rPr lang="en-US" altLang="en-US" baseline="30000" dirty="0"/>
              <a:t>32</a:t>
            </a:r>
            <a:r>
              <a:rPr lang="en-US" altLang="en-US" dirty="0"/>
              <a:t> possible values, centered at 0.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This range then is </a:t>
            </a:r>
            <a:r>
              <a:rPr lang="en-US" altLang="en-US" dirty="0">
                <a:latin typeface="Times New Roman" panose="02020603050405020304" pitchFamily="18" charset="0"/>
              </a:rPr>
              <a:t>–</a:t>
            </a:r>
            <a:r>
              <a:rPr lang="en-US" altLang="en-US" dirty="0"/>
              <a:t>2</a:t>
            </a:r>
            <a:r>
              <a:rPr lang="en-US" altLang="en-US" baseline="30000" dirty="0"/>
              <a:t>31</a:t>
            </a:r>
            <a:r>
              <a:rPr lang="en-US" altLang="en-US" dirty="0"/>
              <a:t> to 2</a:t>
            </a:r>
            <a:r>
              <a:rPr lang="en-US" altLang="en-US" baseline="30000" dirty="0"/>
              <a:t>31</a:t>
            </a:r>
            <a:r>
              <a:rPr lang="en-US" altLang="en-US" dirty="0"/>
              <a:t>-1. We need to subtract one from the top end to account for 0.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But our 100! is much larger than this -- even larger than 2</a:t>
            </a:r>
            <a:r>
              <a:rPr lang="en-US" altLang="en-US" baseline="30000" dirty="0"/>
              <a:t>64</a:t>
            </a:r>
            <a:r>
              <a:rPr lang="en-US" altLang="en-US" dirty="0"/>
              <a:t>. How does it work?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1ED4A63A-9C8D-4022-8A0C-E7E1166A30A1}" type="slidenum">
              <a:rPr lang="en-US" altLang="en-US" sz="1400" i="0"/>
              <a:pPr eaLnBrk="1" hangingPunct="1"/>
              <a:t>45</a:t>
            </a:fld>
            <a:endParaRPr lang="en-US" altLang="en-US" sz="1400" i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Handling Large Numbers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Does switching to </a:t>
            </a:r>
            <a:r>
              <a:rPr lang="en-US" altLang="en-US" i="1" dirty="0"/>
              <a:t>float</a:t>
            </a:r>
            <a:r>
              <a:rPr lang="en-US" altLang="en-US" dirty="0"/>
              <a:t> data types get us around the limitations of </a:t>
            </a:r>
            <a:r>
              <a:rPr lang="en-US" altLang="en-US" i="1" dirty="0" err="1"/>
              <a:t>int</a:t>
            </a:r>
            <a:r>
              <a:rPr lang="en-US" altLang="en-US" dirty="0" err="1"/>
              <a:t>s</a:t>
            </a:r>
            <a:r>
              <a:rPr lang="en-US" altLang="en-US" dirty="0"/>
              <a:t>?</a:t>
            </a:r>
          </a:p>
          <a:p>
            <a:pPr eaLnBrk="1" hangingPunct="1"/>
            <a:r>
              <a:rPr lang="en-US" altLang="en-US" dirty="0"/>
              <a:t>If we initialize the accumulator to 1.0, we get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main()</a:t>
            </a:r>
          </a:p>
          <a:p>
            <a:pPr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a whole number: 30</a:t>
            </a:r>
          </a:p>
          <a:p>
            <a:pPr eaLnBrk="1" hangingPunct="1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The factorial of 30 is 2.652528598121911e+32 </a:t>
            </a:r>
          </a:p>
          <a:p>
            <a:pPr eaLnBrk="1" hangingPunct="1"/>
            <a:r>
              <a:rPr lang="en-US" altLang="en-US" dirty="0"/>
              <a:t>We no longer get an exact answer!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834137FA-7448-44C4-A564-1B89DCA1183D}" type="slidenum">
              <a:rPr lang="en-US" altLang="en-US" sz="1400" i="0"/>
              <a:pPr eaLnBrk="1" hangingPunct="1"/>
              <a:t>46</a:t>
            </a:fld>
            <a:endParaRPr lang="en-US" altLang="en-US" sz="1400" i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Handling Large Numbers: Long Int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Very large and very small numbers are expressed in </a:t>
            </a:r>
            <a:r>
              <a:rPr lang="en-US" altLang="en-US" sz="2800" i="1" dirty="0"/>
              <a:t>scientific</a:t>
            </a:r>
            <a:r>
              <a:rPr lang="en-US" altLang="en-US" sz="2800" dirty="0"/>
              <a:t> or </a:t>
            </a:r>
            <a:r>
              <a:rPr lang="en-US" altLang="en-US" sz="2800" i="1" dirty="0"/>
              <a:t>exponential notation</a:t>
            </a:r>
            <a:r>
              <a:rPr lang="en-US" altLang="en-US" sz="2800" dirty="0"/>
              <a:t>.</a:t>
            </a:r>
            <a:endParaRPr lang="en-US" altLang="en-US" sz="1800" dirty="0"/>
          </a:p>
          <a:p>
            <a:pPr eaLnBrk="1" hangingPunct="1"/>
            <a:r>
              <a:rPr lang="en-US" altLang="en-US" sz="2800" dirty="0">
                <a:cs typeface="Courier New" panose="02070309020205020404" pitchFamily="49" charset="0"/>
              </a:rPr>
              <a:t>2.652528598121911e+32</a:t>
            </a:r>
            <a:r>
              <a:rPr lang="en-US" altLang="en-US" sz="2800" dirty="0"/>
              <a:t> means </a:t>
            </a:r>
            <a:r>
              <a:rPr lang="en-US" altLang="en-US" sz="2800" dirty="0">
                <a:cs typeface="Courier New" panose="02070309020205020404" pitchFamily="49" charset="0"/>
              </a:rPr>
              <a:t>2.652528598121911</a:t>
            </a:r>
            <a:r>
              <a:rPr lang="en-US" altLang="en-US" sz="2800" dirty="0"/>
              <a:t> * 10</a:t>
            </a:r>
            <a:r>
              <a:rPr lang="en-US" altLang="en-US" sz="2800" baseline="30000" dirty="0"/>
              <a:t>32</a:t>
            </a:r>
            <a:endParaRPr lang="en-US" altLang="en-US" sz="2800" dirty="0"/>
          </a:p>
          <a:p>
            <a:pPr eaLnBrk="1" hangingPunct="1"/>
            <a:r>
              <a:rPr lang="en-US" altLang="en-US" sz="2800" dirty="0"/>
              <a:t>Here the decimal needs to be moved right 32 decimal places to get the original number, but there are only 16 digits, so 16 digits of precision have been lost.</a:t>
            </a:r>
          </a:p>
          <a:p>
            <a:pPr eaLnBrk="1" hangingPunct="1"/>
            <a:endParaRPr lang="en-US" altLang="en-US" sz="28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4FE7BE05-1FAD-4EA3-88C7-C62F37FFB1CA}" type="slidenum">
              <a:rPr lang="en-US" altLang="en-US" sz="1400" i="0"/>
              <a:pPr eaLnBrk="1" hangingPunct="1"/>
              <a:t>47</a:t>
            </a:fld>
            <a:endParaRPr lang="en-US" altLang="en-US" sz="1400" i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Handling Large Numbers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Floats are approximations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Floats allow us to represent a larger </a:t>
            </a:r>
            <a:r>
              <a:rPr lang="en-US" altLang="en-US" b="1" dirty="0"/>
              <a:t>range</a:t>
            </a:r>
            <a:r>
              <a:rPr lang="en-US" altLang="en-US" dirty="0"/>
              <a:t> of values, but with fixed </a:t>
            </a:r>
            <a:r>
              <a:rPr lang="en-US" altLang="en-US" b="1" dirty="0"/>
              <a:t>precision</a:t>
            </a:r>
            <a:r>
              <a:rPr lang="en-US" altLang="en-US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Python has a solution, expanding </a:t>
            </a:r>
            <a:r>
              <a:rPr lang="en-US" altLang="en-US" dirty="0" err="1"/>
              <a:t>ints</a:t>
            </a:r>
            <a:r>
              <a:rPr lang="en-US" altLang="en-US" dirty="0"/>
              <a:t>!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Python </a:t>
            </a:r>
            <a:r>
              <a:rPr lang="en-US" altLang="en-US" dirty="0" err="1"/>
              <a:t>ints</a:t>
            </a:r>
            <a:r>
              <a:rPr lang="en-US" altLang="en-US" dirty="0"/>
              <a:t> are not a fixed size and expand to handle whatever value it holds.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0B72072C-9777-43AE-B243-15ADD9AD7C28}" type="slidenum">
              <a:rPr lang="en-US" altLang="en-US" sz="1400" i="0"/>
              <a:pPr eaLnBrk="1" hangingPunct="1"/>
              <a:t>48</a:t>
            </a:fld>
            <a:endParaRPr lang="en-US" altLang="en-US" sz="1400" i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Handling Large Numbers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Newer versions of Python automatically convert your ints to expanded form when they grow so large as to overflow.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We get indefinitely large values (e.g. 100!) at the cost of speed and memory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  <a:endParaRPr lang="en-US" altLang="en-US" sz="1400" i="0" dirty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D9747579-1DA9-40CE-AE02-A74502E121CF}" type="slidenum">
              <a:rPr lang="en-US" altLang="en-US" sz="1400" i="0"/>
              <a:pPr eaLnBrk="1" hangingPunct="1"/>
              <a:t>5</a:t>
            </a:fld>
            <a:endParaRPr lang="en-US" altLang="en-US" sz="1400" i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17713"/>
            <a:ext cx="8574088" cy="4114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change.py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 A program to calculate the value of some change in dollars</a:t>
            </a:r>
          </a:p>
          <a:p>
            <a:pPr marL="0" indent="0" eaLnBrk="1" hangingPunct="1">
              <a:buNone/>
            </a:pPr>
            <a:endParaRPr lang="en-US" alt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print("Change Counter")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print("Please enter the count of each coin type.")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quarters = int(input("Quarters: "))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dimes = int(input("Dimes: "))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nickels = int(input("Nickels: "))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pennies = int(input("Pennies: "))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total = quarters * .25 + dimes * .10 + nickels * .05 + pennies * .01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print()</a:t>
            </a: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print("The total of your change is", total)</a:t>
            </a:r>
          </a:p>
          <a:p>
            <a:pPr marL="0" indent="0" eaLnBrk="1" hangingPunct="1">
              <a:buNone/>
            </a:pPr>
            <a:endParaRPr lang="en-US" alt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eaLnBrk="1" hangingPunct="1">
              <a:buNone/>
            </a:pPr>
            <a:r>
              <a: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</p:txBody>
      </p:sp>
    </p:spTree>
    <p:extLst>
      <p:ext uri="{BB962C8B-B14F-4D97-AF65-F5344CB8AC3E}">
        <p14:creationId xmlns:p14="http://schemas.microsoft.com/office/powerpoint/2010/main" val="4235673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51EE244D-395A-41F9-8E81-21A5DA71DE78}" type="slidenum">
              <a:rPr lang="en-US" altLang="en-US" sz="1400" i="0"/>
              <a:pPr eaLnBrk="1" hangingPunct="1"/>
              <a:t>6</a:t>
            </a:fld>
            <a:endParaRPr lang="en-US" altLang="en-US" sz="1400" i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/>
              <a:t>Inside the computer, whole numbers and decimal fractions are represented quite differently!</a:t>
            </a:r>
          </a:p>
          <a:p>
            <a:pPr lvl="1" eaLnBrk="1" hangingPunct="1"/>
            <a:r>
              <a:rPr lang="en-US" altLang="en-US"/>
              <a:t>We say that decimal fractions and whole numbers are two different </a:t>
            </a:r>
            <a:r>
              <a:rPr lang="en-US" altLang="en-US" i="1"/>
              <a:t>data types</a:t>
            </a:r>
            <a:r>
              <a:rPr lang="en-US" altLang="en-US"/>
              <a:t>.</a:t>
            </a:r>
          </a:p>
          <a:p>
            <a:pPr eaLnBrk="1" hangingPunct="1"/>
            <a:r>
              <a:rPr lang="en-US" altLang="en-US"/>
              <a:t>The data type of an object determines what values it can have and what operations can be performed on 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AF527F89-5AE4-4905-91C0-B5AB9071E585}" type="slidenum">
              <a:rPr lang="en-US" altLang="en-US" sz="1400" i="0"/>
              <a:pPr eaLnBrk="1" hangingPunct="1"/>
              <a:t>7</a:t>
            </a:fld>
            <a:endParaRPr lang="en-US" altLang="en-US" sz="1400" i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Whole numbers are represented using the </a:t>
            </a:r>
            <a:r>
              <a:rPr lang="en-US" altLang="en-US" i="1"/>
              <a:t>integer</a:t>
            </a:r>
            <a:r>
              <a:rPr lang="en-US" altLang="en-US"/>
              <a:t> (</a:t>
            </a:r>
            <a:r>
              <a:rPr lang="en-US" altLang="en-US" i="1"/>
              <a:t>int</a:t>
            </a:r>
            <a:r>
              <a:rPr lang="en-US" altLang="en-US"/>
              <a:t> for short) data type.</a:t>
            </a:r>
          </a:p>
          <a:p>
            <a:pPr eaLnBrk="1" hangingPunct="1"/>
            <a:r>
              <a:rPr lang="en-US" altLang="en-US"/>
              <a:t>These values can be positive or negative whole numbers.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71C5691B-7D29-4C07-876B-DF5B18C42FDA}" type="slidenum">
              <a:rPr lang="en-US" altLang="en-US" sz="1400" i="0"/>
              <a:pPr eaLnBrk="1" hangingPunct="1"/>
              <a:t>8</a:t>
            </a:fld>
            <a:endParaRPr lang="en-US" altLang="en-US" sz="1400" i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Numbers that can have fractional parts are represented as </a:t>
            </a:r>
            <a:r>
              <a:rPr lang="en-US" altLang="en-US" i="1"/>
              <a:t>floating point</a:t>
            </a:r>
            <a:r>
              <a:rPr lang="en-US" altLang="en-US"/>
              <a:t> (or </a:t>
            </a:r>
            <a:r>
              <a:rPr lang="en-US" altLang="en-US" i="1"/>
              <a:t>float</a:t>
            </a:r>
            <a:r>
              <a:rPr lang="en-US" altLang="en-US"/>
              <a:t>) values.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How can we tell which is which?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A numeric literal without a decimal point produces an int value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A literal that has a decimal point is represented by a float (even if the fractional part is 0)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i="0"/>
              <a:t>Python Programming, 4/e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Tahom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C4115162-D839-417A-A704-7DF85EBEB378}" type="slidenum">
              <a:rPr lang="en-US" altLang="en-US" sz="1400" i="0"/>
              <a:pPr eaLnBrk="1" hangingPunct="1"/>
              <a:t>9</a:t>
            </a:fld>
            <a:endParaRPr lang="en-US" altLang="en-US" sz="1400" i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Numeric Data Types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Python has a special function to tell us the data type of any value.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&lt;class '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type(3.1)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&lt;class 'float'&gt;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type(3.0)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&lt;class 'float'&gt;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32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type(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&lt;class '</a:t>
            </a:r>
            <a:r>
              <a:rPr lang="en-US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2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2" charset="0"/>
            <a:cs typeface="Times New Roman" pitchFamily="16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566</TotalTime>
  <Words>3255</Words>
  <Application>Microsoft Office PowerPoint</Application>
  <PresentationFormat>Widescreen</PresentationFormat>
  <Paragraphs>479</Paragraphs>
  <Slides>48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Cambria Math</vt:lpstr>
      <vt:lpstr>Courier New</vt:lpstr>
      <vt:lpstr>Tahoma</vt:lpstr>
      <vt:lpstr>Times New Roman</vt:lpstr>
      <vt:lpstr>Wingdings</vt:lpstr>
      <vt:lpstr>Blends</vt:lpstr>
      <vt:lpstr>Equation</vt:lpstr>
      <vt:lpstr>Python Programming: An Introduction to Computer Science</vt:lpstr>
      <vt:lpstr>Objectives</vt:lpstr>
      <vt:lpstr>Objectives (cont.)</vt:lpstr>
      <vt:lpstr>Numeric Data Types</vt:lpstr>
      <vt:lpstr>Numeric Data Types</vt:lpstr>
      <vt:lpstr>Numeric Data Types</vt:lpstr>
      <vt:lpstr>Numeric Data Types</vt:lpstr>
      <vt:lpstr>Numeric Data Types</vt:lpstr>
      <vt:lpstr>Numeric Data Types</vt:lpstr>
      <vt:lpstr>Numeric Data Types</vt:lpstr>
      <vt:lpstr>Numeric Data Types</vt:lpstr>
      <vt:lpstr>Numeric Data Types</vt:lpstr>
      <vt:lpstr>Numeric Data Types</vt:lpstr>
      <vt:lpstr>Type Conversions &amp; Rounding</vt:lpstr>
      <vt:lpstr>Type Conversions &amp; Rounding</vt:lpstr>
      <vt:lpstr>Type Conversion &amp; Rounding</vt:lpstr>
      <vt:lpstr>Type Conversion &amp; Rounding</vt:lpstr>
      <vt:lpstr>Type Conversions &amp; Rounding</vt:lpstr>
      <vt:lpstr>Type Conversions &amp; Rounding</vt:lpstr>
      <vt:lpstr>Using the Math Library</vt:lpstr>
      <vt:lpstr>Using the Math Library</vt:lpstr>
      <vt:lpstr>Using the Math Library</vt:lpstr>
      <vt:lpstr>Using the Math Library</vt:lpstr>
      <vt:lpstr>Using the Math Library</vt:lpstr>
      <vt:lpstr>Using the Math Library</vt:lpstr>
      <vt:lpstr>Using the Math Library</vt:lpstr>
      <vt:lpstr>Using the Math Library</vt:lpstr>
      <vt:lpstr>Using the Math Library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Accumulating Results: Factorial</vt:lpstr>
      <vt:lpstr>The Limits of Int</vt:lpstr>
      <vt:lpstr>The Limits of Int</vt:lpstr>
      <vt:lpstr>The Limits of Int</vt:lpstr>
      <vt:lpstr>The Limits of Int</vt:lpstr>
      <vt:lpstr>Handling Large Numbers</vt:lpstr>
      <vt:lpstr>Handling Large Numbers: Long Int</vt:lpstr>
      <vt:lpstr>Handling Large Numbers</vt:lpstr>
      <vt:lpstr>Handling Large Numbers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Programming: An Introduction to Computer Science</dc:title>
  <dc:creator>Terry Letsche</dc:creator>
  <cp:lastModifiedBy>Terry Letsche</cp:lastModifiedBy>
  <cp:revision>41</cp:revision>
  <dcterms:created xsi:type="dcterms:W3CDTF">2004-01-18T02:19:09Z</dcterms:created>
  <dcterms:modified xsi:type="dcterms:W3CDTF">2024-04-26T23:26:15Z</dcterms:modified>
</cp:coreProperties>
</file>